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69" r:id="rId1"/>
  </p:sldMasterIdLst>
  <p:notesMasterIdLst>
    <p:notesMasterId r:id="rId41"/>
  </p:notesMasterIdLst>
  <p:sldIdLst>
    <p:sldId id="314" r:id="rId2"/>
    <p:sldId id="256" r:id="rId3"/>
    <p:sldId id="313" r:id="rId4"/>
    <p:sldId id="325" r:id="rId5"/>
    <p:sldId id="312" r:id="rId6"/>
    <p:sldId id="257" r:id="rId7"/>
    <p:sldId id="258" r:id="rId8"/>
    <p:sldId id="311" r:id="rId9"/>
    <p:sldId id="303" r:id="rId10"/>
    <p:sldId id="304" r:id="rId11"/>
    <p:sldId id="305" r:id="rId12"/>
    <p:sldId id="307" r:id="rId13"/>
    <p:sldId id="308" r:id="rId14"/>
    <p:sldId id="319" r:id="rId15"/>
    <p:sldId id="323" r:id="rId16"/>
    <p:sldId id="309" r:id="rId17"/>
    <p:sldId id="310" r:id="rId18"/>
    <p:sldId id="317" r:id="rId19"/>
    <p:sldId id="316" r:id="rId20"/>
    <p:sldId id="321" r:id="rId21"/>
    <p:sldId id="318" r:id="rId22"/>
    <p:sldId id="324" r:id="rId23"/>
    <p:sldId id="326" r:id="rId24"/>
    <p:sldId id="327" r:id="rId25"/>
    <p:sldId id="328" r:id="rId26"/>
    <p:sldId id="333" r:id="rId27"/>
    <p:sldId id="329" r:id="rId28"/>
    <p:sldId id="331" r:id="rId29"/>
    <p:sldId id="338" r:id="rId30"/>
    <p:sldId id="332" r:id="rId31"/>
    <p:sldId id="335" r:id="rId32"/>
    <p:sldId id="336" r:id="rId33"/>
    <p:sldId id="339" r:id="rId34"/>
    <p:sldId id="340" r:id="rId35"/>
    <p:sldId id="341" r:id="rId36"/>
    <p:sldId id="342" r:id="rId37"/>
    <p:sldId id="343" r:id="rId38"/>
    <p:sldId id="344" r:id="rId39"/>
    <p:sldId id="26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entury Schoolbook" panose="02040604050505020304" pitchFamily="18" charset="0"/>
      <p:regular r:id="rId46"/>
      <p:bold r:id="rId47"/>
      <p:italic r:id="rId48"/>
      <p:boldItalic r:id="rId49"/>
    </p:embeddedFont>
    <p:embeddedFont>
      <p:font typeface="Merriweather" pitchFamily="2" charset="77"/>
      <p:regular r:id="rId50"/>
      <p:bold r:id="rId51"/>
      <p:italic r:id="rId52"/>
      <p:boldItalic r:id="rId53"/>
    </p:embeddedFont>
    <p:embeddedFont>
      <p:font typeface="Montserrat" pitchFamily="2" charset="77"/>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Tw Cen MT" panose="020B0602020104020603" pitchFamily="34" charset="77"/>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EC465E-8AD9-4621-9E5B-317372E20B35}">
  <a:tblStyle styleId="{ACEC465E-8AD9-4621-9E5B-317372E20B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558"/>
  </p:normalViewPr>
  <p:slideViewPr>
    <p:cSldViewPr snapToGrid="0">
      <p:cViewPr>
        <p:scale>
          <a:sx n="152" d="100"/>
          <a:sy n="152" d="100"/>
        </p:scale>
        <p:origin x="720" y="32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38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0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40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49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b8b22931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b8b22931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52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5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28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bb8b22931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bb8b22931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0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858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86047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4918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17186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635380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99664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42899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10514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74303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37977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597800" y="441187"/>
            <a:ext cx="5933400" cy="4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Font typeface="Merriweather"/>
              <a:buNone/>
              <a:defRPr sz="3600" b="1">
                <a:latin typeface="Merriweather"/>
                <a:ea typeface="Merriweather"/>
                <a:cs typeface="Merriweather"/>
                <a:sym typeface="Merriweather"/>
              </a:defRPr>
            </a:lvl1pPr>
            <a:lvl2pPr lvl="1">
              <a:spcBef>
                <a:spcPts val="0"/>
              </a:spcBef>
              <a:spcAft>
                <a:spcPts val="0"/>
              </a:spcAft>
              <a:buSzPts val="5200"/>
              <a:buFont typeface="Merriweather"/>
              <a:buNone/>
              <a:defRPr sz="5200" b="1">
                <a:latin typeface="Merriweather"/>
                <a:ea typeface="Merriweather"/>
                <a:cs typeface="Merriweather"/>
                <a:sym typeface="Merriweather"/>
              </a:defRPr>
            </a:lvl2pPr>
            <a:lvl3pPr lvl="2">
              <a:spcBef>
                <a:spcPts val="0"/>
              </a:spcBef>
              <a:spcAft>
                <a:spcPts val="0"/>
              </a:spcAft>
              <a:buSzPts val="5200"/>
              <a:buFont typeface="Merriweather"/>
              <a:buNone/>
              <a:defRPr sz="5200" b="1">
                <a:latin typeface="Merriweather"/>
                <a:ea typeface="Merriweather"/>
                <a:cs typeface="Merriweather"/>
                <a:sym typeface="Merriweather"/>
              </a:defRPr>
            </a:lvl3pPr>
            <a:lvl4pPr lvl="3">
              <a:spcBef>
                <a:spcPts val="0"/>
              </a:spcBef>
              <a:spcAft>
                <a:spcPts val="0"/>
              </a:spcAft>
              <a:buSzPts val="5200"/>
              <a:buFont typeface="Merriweather"/>
              <a:buNone/>
              <a:defRPr sz="5200" b="1">
                <a:latin typeface="Merriweather"/>
                <a:ea typeface="Merriweather"/>
                <a:cs typeface="Merriweather"/>
                <a:sym typeface="Merriweather"/>
              </a:defRPr>
            </a:lvl4pPr>
            <a:lvl5pPr lvl="4">
              <a:spcBef>
                <a:spcPts val="0"/>
              </a:spcBef>
              <a:spcAft>
                <a:spcPts val="0"/>
              </a:spcAft>
              <a:buSzPts val="5200"/>
              <a:buFont typeface="Merriweather"/>
              <a:buNone/>
              <a:defRPr sz="5200" b="1">
                <a:latin typeface="Merriweather"/>
                <a:ea typeface="Merriweather"/>
                <a:cs typeface="Merriweather"/>
                <a:sym typeface="Merriweather"/>
              </a:defRPr>
            </a:lvl5pPr>
            <a:lvl6pPr lvl="5">
              <a:spcBef>
                <a:spcPts val="0"/>
              </a:spcBef>
              <a:spcAft>
                <a:spcPts val="0"/>
              </a:spcAft>
              <a:buSzPts val="5200"/>
              <a:buFont typeface="Merriweather"/>
              <a:buNone/>
              <a:defRPr sz="5200" b="1">
                <a:latin typeface="Merriweather"/>
                <a:ea typeface="Merriweather"/>
                <a:cs typeface="Merriweather"/>
                <a:sym typeface="Merriweather"/>
              </a:defRPr>
            </a:lvl6pPr>
            <a:lvl7pPr lvl="6">
              <a:spcBef>
                <a:spcPts val="0"/>
              </a:spcBef>
              <a:spcAft>
                <a:spcPts val="0"/>
              </a:spcAft>
              <a:buSzPts val="5200"/>
              <a:buFont typeface="Merriweather"/>
              <a:buNone/>
              <a:defRPr sz="5200" b="1">
                <a:latin typeface="Merriweather"/>
                <a:ea typeface="Merriweather"/>
                <a:cs typeface="Merriweather"/>
                <a:sym typeface="Merriweather"/>
              </a:defRPr>
            </a:lvl7pPr>
            <a:lvl8pPr lvl="7">
              <a:spcBef>
                <a:spcPts val="0"/>
              </a:spcBef>
              <a:spcAft>
                <a:spcPts val="0"/>
              </a:spcAft>
              <a:buSzPts val="5200"/>
              <a:buFont typeface="Merriweather"/>
              <a:buNone/>
              <a:defRPr sz="5200" b="1">
                <a:latin typeface="Merriweather"/>
                <a:ea typeface="Merriweather"/>
                <a:cs typeface="Merriweather"/>
                <a:sym typeface="Merriweather"/>
              </a:defRPr>
            </a:lvl8pPr>
            <a:lvl9pPr lvl="8">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1" name="Google Shape;11;p2"/>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2" name="Google Shape;12;p2"/>
          <p:cNvSpPr txBox="1">
            <a:spLocks noGrp="1"/>
          </p:cNvSpPr>
          <p:nvPr>
            <p:ph type="subTitle" idx="2"/>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3"/>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4" name="Google Shape;14;p2"/>
          <p:cNvSpPr txBox="1">
            <a:spLocks noGrp="1"/>
          </p:cNvSpPr>
          <p:nvPr>
            <p:ph type="subTitle" idx="4"/>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93130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Google Shape;25;p4"/>
          <p:cNvSpPr txBox="1">
            <a:spLocks noGrp="1"/>
          </p:cNvSpPr>
          <p:nvPr>
            <p:ph type="body" idx="1"/>
          </p:nvPr>
        </p:nvSpPr>
        <p:spPr>
          <a:xfrm>
            <a:off x="720000" y="1180800"/>
            <a:ext cx="7689600" cy="3635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2B3E55"/>
              </a:buClr>
              <a:buSzPts val="1200"/>
              <a:buFont typeface="Montserrat"/>
              <a:buChar char="●"/>
              <a:defRPr sz="1200"/>
            </a:lvl1pPr>
            <a:lvl2pPr marL="914400" lvl="1" indent="-304800" rtl="0">
              <a:lnSpc>
                <a:spcPct val="100000"/>
              </a:lnSpc>
              <a:spcBef>
                <a:spcPts val="1600"/>
              </a:spcBef>
              <a:spcAft>
                <a:spcPts val="0"/>
              </a:spcAft>
              <a:buClr>
                <a:srgbClr val="2B3E55"/>
              </a:buClr>
              <a:buSzPts val="1200"/>
              <a:buFont typeface="Montserrat"/>
              <a:buChar char="○"/>
              <a:defRPr sz="1200"/>
            </a:lvl2pPr>
            <a:lvl3pPr marL="1371600" lvl="2" indent="-304800" rtl="0">
              <a:lnSpc>
                <a:spcPct val="115000"/>
              </a:lnSpc>
              <a:spcBef>
                <a:spcPts val="1600"/>
              </a:spcBef>
              <a:spcAft>
                <a:spcPts val="0"/>
              </a:spcAft>
              <a:buClr>
                <a:srgbClr val="2B3E55"/>
              </a:buClr>
              <a:buSzPts val="1200"/>
              <a:buFont typeface="Montserrat"/>
              <a:buChar char="■"/>
              <a:defRPr sz="1200"/>
            </a:lvl3pPr>
            <a:lvl4pPr marL="1828800" lvl="3" indent="-304800" rtl="0">
              <a:lnSpc>
                <a:spcPct val="115000"/>
              </a:lnSpc>
              <a:spcBef>
                <a:spcPts val="1600"/>
              </a:spcBef>
              <a:spcAft>
                <a:spcPts val="0"/>
              </a:spcAft>
              <a:buClr>
                <a:srgbClr val="2B3E55"/>
              </a:buClr>
              <a:buSzPts val="1200"/>
              <a:buFont typeface="Montserrat"/>
              <a:buChar char="●"/>
              <a:defRPr sz="1200"/>
            </a:lvl4pPr>
            <a:lvl5pPr marL="2286000" lvl="4" indent="-304800" rtl="0">
              <a:lnSpc>
                <a:spcPct val="115000"/>
              </a:lnSpc>
              <a:spcBef>
                <a:spcPts val="1600"/>
              </a:spcBef>
              <a:spcAft>
                <a:spcPts val="0"/>
              </a:spcAft>
              <a:buClr>
                <a:srgbClr val="2B3E55"/>
              </a:buClr>
              <a:buSzPts val="1200"/>
              <a:buFont typeface="Montserrat"/>
              <a:buChar char="○"/>
              <a:defRPr sz="1200"/>
            </a:lvl5pPr>
            <a:lvl6pPr marL="2743200" lvl="5" indent="-304800" rtl="0">
              <a:lnSpc>
                <a:spcPct val="115000"/>
              </a:lnSpc>
              <a:spcBef>
                <a:spcPts val="1600"/>
              </a:spcBef>
              <a:spcAft>
                <a:spcPts val="0"/>
              </a:spcAft>
              <a:buClr>
                <a:srgbClr val="2B3E55"/>
              </a:buClr>
              <a:buSzPts val="1200"/>
              <a:buFont typeface="Montserrat"/>
              <a:buChar char="■"/>
              <a:defRPr sz="1200"/>
            </a:lvl6pPr>
            <a:lvl7pPr marL="3200400" lvl="6" indent="-304800" rtl="0">
              <a:lnSpc>
                <a:spcPct val="115000"/>
              </a:lnSpc>
              <a:spcBef>
                <a:spcPts val="1600"/>
              </a:spcBef>
              <a:spcAft>
                <a:spcPts val="0"/>
              </a:spcAft>
              <a:buClr>
                <a:srgbClr val="2B3E55"/>
              </a:buClr>
              <a:buSzPts val="1200"/>
              <a:buFont typeface="Montserrat"/>
              <a:buChar char="●"/>
              <a:defRPr sz="1200"/>
            </a:lvl7pPr>
            <a:lvl8pPr marL="3657600" lvl="7" indent="-304800" rtl="0">
              <a:lnSpc>
                <a:spcPct val="115000"/>
              </a:lnSpc>
              <a:spcBef>
                <a:spcPts val="1600"/>
              </a:spcBef>
              <a:spcAft>
                <a:spcPts val="0"/>
              </a:spcAft>
              <a:buClr>
                <a:srgbClr val="2B3E55"/>
              </a:buClr>
              <a:buSzPts val="1200"/>
              <a:buFont typeface="Montserrat"/>
              <a:buChar char="○"/>
              <a:defRPr sz="1200"/>
            </a:lvl8pPr>
            <a:lvl9pPr marL="4114800" lvl="8" indent="-304800" rtl="0">
              <a:lnSpc>
                <a:spcPct val="115000"/>
              </a:lnSpc>
              <a:spcBef>
                <a:spcPts val="1600"/>
              </a:spcBef>
              <a:spcAft>
                <a:spcPts val="1600"/>
              </a:spcAft>
              <a:buClr>
                <a:srgbClr val="2B3E55"/>
              </a:buClr>
              <a:buSzPts val="1200"/>
              <a:buFont typeface="Montserrat"/>
              <a:buChar char="■"/>
              <a:defRPr sz="1200"/>
            </a:lvl9pPr>
          </a:lstStyle>
          <a:p>
            <a:endParaRPr/>
          </a:p>
        </p:txBody>
      </p:sp>
      <p:sp>
        <p:nvSpPr>
          <p:cNvPr id="26" name="Google Shape;26;p4"/>
          <p:cNvSpPr txBox="1">
            <a:spLocks noGrp="1"/>
          </p:cNvSpPr>
          <p:nvPr>
            <p:ph type="ctrTitle"/>
          </p:nvPr>
        </p:nvSpPr>
        <p:spPr>
          <a:xfrm>
            <a:off x="160020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extLst>
      <p:ext uri="{BB962C8B-B14F-4D97-AF65-F5344CB8AC3E}">
        <p14:creationId xmlns:p14="http://schemas.microsoft.com/office/powerpoint/2010/main" val="273167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596719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t of Contents">
  <p:cSld name="Tablet of Contents">
    <p:spTree>
      <p:nvGrpSpPr>
        <p:cNvPr id="1" name="Shape 70"/>
        <p:cNvGrpSpPr/>
        <p:nvPr/>
      </p:nvGrpSpPr>
      <p:grpSpPr>
        <a:xfrm>
          <a:off x="0" y="0"/>
          <a:ext cx="0" cy="0"/>
          <a:chOff x="0" y="0"/>
          <a:chExt cx="0" cy="0"/>
        </a:xfrm>
      </p:grpSpPr>
      <p:sp>
        <p:nvSpPr>
          <p:cNvPr id="72" name="Google Shape;72;p13"/>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73" name="Google Shape;73;p13"/>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157965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57965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6" hasCustomPrompt="1"/>
          </p:nvPr>
        </p:nvSpPr>
        <p:spPr>
          <a:xfrm>
            <a:off x="719988"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3"/>
          <p:cNvSpPr txBox="1">
            <a:spLocks noGrp="1"/>
          </p:cNvSpPr>
          <p:nvPr>
            <p:ph type="subTitle" idx="7"/>
          </p:nvPr>
        </p:nvSpPr>
        <p:spPr>
          <a:xfrm>
            <a:off x="157965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157965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720004"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3"/>
          <p:cNvSpPr txBox="1">
            <a:spLocks noGrp="1"/>
          </p:cNvSpPr>
          <p:nvPr>
            <p:ph type="subTitle" idx="13"/>
          </p:nvPr>
        </p:nvSpPr>
        <p:spPr>
          <a:xfrm>
            <a:off x="1579650" y="3471725"/>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14"/>
          </p:nvPr>
        </p:nvSpPr>
        <p:spPr>
          <a:xfrm>
            <a:off x="1579650" y="3824307"/>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5" hasCustomPrompt="1"/>
          </p:nvPr>
        </p:nvSpPr>
        <p:spPr>
          <a:xfrm>
            <a:off x="719988" y="3434316"/>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 name="Google Shape;85;p13"/>
          <p:cNvSpPr txBox="1">
            <a:spLocks noGrp="1"/>
          </p:cNvSpPr>
          <p:nvPr>
            <p:ph type="subTitle" idx="16"/>
          </p:nvPr>
        </p:nvSpPr>
        <p:spPr>
          <a:xfrm>
            <a:off x="509490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6" name="Google Shape;86;p13"/>
          <p:cNvSpPr txBox="1">
            <a:spLocks noGrp="1"/>
          </p:cNvSpPr>
          <p:nvPr>
            <p:ph type="subTitle" idx="17"/>
          </p:nvPr>
        </p:nvSpPr>
        <p:spPr>
          <a:xfrm>
            <a:off x="509490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18" hasCustomPrompt="1"/>
          </p:nvPr>
        </p:nvSpPr>
        <p:spPr>
          <a:xfrm>
            <a:off x="4233600"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3"/>
          <p:cNvSpPr txBox="1">
            <a:spLocks noGrp="1"/>
          </p:cNvSpPr>
          <p:nvPr>
            <p:ph type="subTitle" idx="19"/>
          </p:nvPr>
        </p:nvSpPr>
        <p:spPr>
          <a:xfrm>
            <a:off x="509490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20"/>
          </p:nvPr>
        </p:nvSpPr>
        <p:spPr>
          <a:xfrm>
            <a:off x="509490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21" hasCustomPrompt="1"/>
          </p:nvPr>
        </p:nvSpPr>
        <p:spPr>
          <a:xfrm>
            <a:off x="4236800"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684955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3355200" y="3110400"/>
            <a:ext cx="5054400" cy="1493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extLst>
      <p:ext uri="{BB962C8B-B14F-4D97-AF65-F5344CB8AC3E}">
        <p14:creationId xmlns:p14="http://schemas.microsoft.com/office/powerpoint/2010/main" val="182360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3675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70265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6075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53723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1703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06115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8/27/22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67783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3">
            <a:alphaModFix amt="8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8/27/22</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93932428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4" r:id="rId21"/>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mailto:mones@gmail.com" TargetMode="Externa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431273" y="472810"/>
            <a:ext cx="4378784" cy="640799"/>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cap="none" dirty="0"/>
              <a:t>Protect Journalists</a:t>
            </a:r>
          </a:p>
        </p:txBody>
      </p:sp>
      <p:grpSp>
        <p:nvGrpSpPr>
          <p:cNvPr id="2" name="Group 1">
            <a:extLst>
              <a:ext uri="{FF2B5EF4-FFF2-40B4-BE49-F238E27FC236}">
                <a16:creationId xmlns:a16="http://schemas.microsoft.com/office/drawing/2014/main" id="{CAEF09AE-9991-4986-A2C8-C06D97F13920}"/>
              </a:ext>
            </a:extLst>
          </p:cNvPr>
          <p:cNvGrpSpPr/>
          <p:nvPr/>
        </p:nvGrpSpPr>
        <p:grpSpPr>
          <a:xfrm>
            <a:off x="5447298" y="2213035"/>
            <a:ext cx="3513240" cy="2672499"/>
            <a:chOff x="5349976" y="2213035"/>
            <a:chExt cx="3513240" cy="2672499"/>
          </a:xfrm>
        </p:grpSpPr>
        <p:pic>
          <p:nvPicPr>
            <p:cNvPr id="9" name="Picture 8">
              <a:extLst>
                <a:ext uri="{FF2B5EF4-FFF2-40B4-BE49-F238E27FC236}">
                  <a16:creationId xmlns:a16="http://schemas.microsoft.com/office/drawing/2014/main" id="{763D23D8-40F1-21A1-6833-99A9622EE6CF}"/>
                </a:ext>
              </a:extLst>
            </p:cNvPr>
            <p:cNvPicPr>
              <a:picLocks noChangeAspect="1"/>
            </p:cNvPicPr>
            <p:nvPr/>
          </p:nvPicPr>
          <p:blipFill>
            <a:blip r:embed="rId3"/>
            <a:stretch>
              <a:fillRect/>
            </a:stretch>
          </p:blipFill>
          <p:spPr>
            <a:xfrm>
              <a:off x="5453220" y="2367048"/>
              <a:ext cx="3306750" cy="1837695"/>
            </a:xfrm>
            <a:prstGeom prst="rect">
              <a:avLst/>
            </a:prstGeom>
          </p:spPr>
        </p:pic>
        <p:grpSp>
          <p:nvGrpSpPr>
            <p:cNvPr id="4" name="Google Shape;594;p49">
              <a:extLst>
                <a:ext uri="{FF2B5EF4-FFF2-40B4-BE49-F238E27FC236}">
                  <a16:creationId xmlns:a16="http://schemas.microsoft.com/office/drawing/2014/main" id="{C07265EC-0106-E038-CF88-C537562E4E7A}"/>
                </a:ext>
              </a:extLst>
            </p:cNvPr>
            <p:cNvGrpSpPr/>
            <p:nvPr/>
          </p:nvGrpSpPr>
          <p:grpSpPr>
            <a:xfrm>
              <a:off x="5349976" y="2213035"/>
              <a:ext cx="3513240" cy="2672499"/>
              <a:chOff x="1263261" y="1503089"/>
              <a:chExt cx="3308448" cy="2516715"/>
            </a:xfrm>
          </p:grpSpPr>
          <p:sp>
            <p:nvSpPr>
              <p:cNvPr id="5" name="Google Shape;595;p49">
                <a:extLst>
                  <a:ext uri="{FF2B5EF4-FFF2-40B4-BE49-F238E27FC236}">
                    <a16:creationId xmlns:a16="http://schemas.microsoft.com/office/drawing/2014/main" id="{05250576-0056-447A-8B29-74FF3F7F9D9F}"/>
                  </a:ext>
                </a:extLst>
              </p:cNvPr>
              <p:cNvSpPr/>
              <p:nvPr/>
            </p:nvSpPr>
            <p:spPr>
              <a:xfrm>
                <a:off x="1263261" y="3450616"/>
                <a:ext cx="3308447" cy="284526"/>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96;p49">
                <a:extLst>
                  <a:ext uri="{FF2B5EF4-FFF2-40B4-BE49-F238E27FC236}">
                    <a16:creationId xmlns:a16="http://schemas.microsoft.com/office/drawing/2014/main" id="{0BC945E8-9B08-9433-5C18-4DC50908626E}"/>
                  </a:ext>
                </a:extLst>
              </p:cNvPr>
              <p:cNvSpPr/>
              <p:nvPr/>
            </p:nvSpPr>
            <p:spPr>
              <a:xfrm>
                <a:off x="1263261" y="1503089"/>
                <a:ext cx="3308447" cy="2008670"/>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97;p49">
                <a:extLst>
                  <a:ext uri="{FF2B5EF4-FFF2-40B4-BE49-F238E27FC236}">
                    <a16:creationId xmlns:a16="http://schemas.microsoft.com/office/drawing/2014/main" id="{92CF3DE0-201E-BF6D-4967-A3165C54107E}"/>
                  </a:ext>
                </a:extLst>
              </p:cNvPr>
              <p:cNvSpPr/>
              <p:nvPr/>
            </p:nvSpPr>
            <p:spPr>
              <a:xfrm>
                <a:off x="2318639" y="3655595"/>
                <a:ext cx="1197783" cy="364208"/>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0" name="Picture 9">
            <a:extLst>
              <a:ext uri="{FF2B5EF4-FFF2-40B4-BE49-F238E27FC236}">
                <a16:creationId xmlns:a16="http://schemas.microsoft.com/office/drawing/2014/main" id="{40E3D4BF-E453-80EE-9DD3-8AE6F152F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6820" y="98037"/>
            <a:ext cx="1155331" cy="990764"/>
          </a:xfrm>
          <a:prstGeom prst="rect">
            <a:avLst/>
          </a:prstGeom>
        </p:spPr>
      </p:pic>
      <p:graphicFrame>
        <p:nvGraphicFramePr>
          <p:cNvPr id="11" name="Table 10">
            <a:extLst>
              <a:ext uri="{FF2B5EF4-FFF2-40B4-BE49-F238E27FC236}">
                <a16:creationId xmlns:a16="http://schemas.microsoft.com/office/drawing/2014/main" id="{ED25FB44-4EA9-E336-C7CC-35A998E1FDD2}"/>
              </a:ext>
            </a:extLst>
          </p:cNvPr>
          <p:cNvGraphicFramePr>
            <a:graphicFrameLocks noGrp="1"/>
          </p:cNvGraphicFramePr>
          <p:nvPr>
            <p:extLst>
              <p:ext uri="{D42A27DB-BD31-4B8C-83A1-F6EECF244321}">
                <p14:modId xmlns:p14="http://schemas.microsoft.com/office/powerpoint/2010/main" val="4260978332"/>
              </p:ext>
            </p:extLst>
          </p:nvPr>
        </p:nvGraphicFramePr>
        <p:xfrm>
          <a:off x="183462" y="1684823"/>
          <a:ext cx="4711655" cy="2437471"/>
        </p:xfrm>
        <a:graphic>
          <a:graphicData uri="http://schemas.openxmlformats.org/drawingml/2006/table">
            <a:tbl>
              <a:tblPr firstRow="1" bandRow="1">
                <a:tableStyleId>{5C22544A-7EE6-4342-B048-85BDC9FD1C3A}</a:tableStyleId>
              </a:tblPr>
              <a:tblGrid>
                <a:gridCol w="2077557">
                  <a:extLst>
                    <a:ext uri="{9D8B030D-6E8A-4147-A177-3AD203B41FA5}">
                      <a16:colId xmlns:a16="http://schemas.microsoft.com/office/drawing/2014/main" val="20000"/>
                    </a:ext>
                  </a:extLst>
                </a:gridCol>
                <a:gridCol w="856342">
                  <a:extLst>
                    <a:ext uri="{9D8B030D-6E8A-4147-A177-3AD203B41FA5}">
                      <a16:colId xmlns:a16="http://schemas.microsoft.com/office/drawing/2014/main" val="20001"/>
                    </a:ext>
                  </a:extLst>
                </a:gridCol>
                <a:gridCol w="1777756">
                  <a:extLst>
                    <a:ext uri="{9D8B030D-6E8A-4147-A177-3AD203B41FA5}">
                      <a16:colId xmlns:a16="http://schemas.microsoft.com/office/drawing/2014/main" val="20002"/>
                    </a:ext>
                  </a:extLst>
                </a:gridCol>
              </a:tblGrid>
              <a:tr h="413105">
                <a:tc>
                  <a:txBody>
                    <a:bodyPr/>
                    <a:lstStyle/>
                    <a:p>
                      <a:r>
                        <a:rPr lang="en-US" dirty="0"/>
                        <a:t>Name</a:t>
                      </a:r>
                    </a:p>
                  </a:txBody>
                  <a:tcPr/>
                </a:tc>
                <a:tc>
                  <a:txBody>
                    <a:bodyPr/>
                    <a:lstStyle/>
                    <a:p>
                      <a:r>
                        <a:rPr lang="en-US" dirty="0"/>
                        <a:t>Number</a:t>
                      </a:r>
                    </a:p>
                  </a:txBody>
                  <a:tcPr>
                    <a:solidFill>
                      <a:schemeClr val="tx2">
                        <a:lumMod val="60000"/>
                        <a:lumOff val="40000"/>
                      </a:schemeClr>
                    </a:solidFill>
                  </a:tcPr>
                </a:tc>
                <a:tc>
                  <a:txBody>
                    <a:bodyPr/>
                    <a:lstStyle/>
                    <a:p>
                      <a:r>
                        <a:rPr lang="en-US" dirty="0"/>
                        <a:t>Section Number </a:t>
                      </a:r>
                    </a:p>
                  </a:txBody>
                  <a:tcPr/>
                </a:tc>
                <a:extLst>
                  <a:ext uri="{0D108BD9-81ED-4DB2-BD59-A6C34878D82A}">
                    <a16:rowId xmlns:a16="http://schemas.microsoft.com/office/drawing/2014/main" val="10000"/>
                  </a:ext>
                </a:extLst>
              </a:tr>
              <a:tr h="441755">
                <a:tc>
                  <a:txBody>
                    <a:bodyPr/>
                    <a:lstStyle/>
                    <a:p>
                      <a:pPr marL="0" algn="l" defTabSz="685800" rtl="1" eaLnBrk="1" latinLnBrk="0" hangingPunct="1"/>
                      <a:r>
                        <a:rPr lang="en-US" b="0" dirty="0">
                          <a:latin typeface="Times New Roman" panose="02020603050405020304" pitchFamily="18" charset="0"/>
                          <a:cs typeface="Times New Roman" panose="02020603050405020304" pitchFamily="18" charset="0"/>
                        </a:rPr>
                        <a:t>Ala’a Jamal AbdAlqader</a:t>
                      </a:r>
                    </a:p>
                  </a:txBody>
                  <a:tcPr/>
                </a:tc>
                <a:tc>
                  <a:txBody>
                    <a:bodyPr/>
                    <a:lstStyle/>
                    <a:p>
                      <a:r>
                        <a:rPr lang="en-US" b="0" dirty="0">
                          <a:latin typeface="Times New Roman" panose="02020603050405020304" pitchFamily="18" charset="0"/>
                          <a:cs typeface="Times New Roman" panose="02020603050405020304" pitchFamily="18" charset="0"/>
                        </a:rPr>
                        <a:t>145335</a:t>
                      </a:r>
                    </a:p>
                  </a:txBody>
                  <a:tcPr/>
                </a:tc>
                <a:tc>
                  <a:txBody>
                    <a:bodyPr/>
                    <a:lstStyle/>
                    <a:p>
                      <a:pPr marL="0" algn="l" defTabSz="685800" rtl="0" eaLnBrk="1" latinLnBrk="0" hangingPunct="1"/>
                      <a:r>
                        <a:rPr lang="en-US" b="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030901715"/>
                  </a:ext>
                </a:extLst>
              </a:tr>
              <a:tr h="441755">
                <a:tc>
                  <a:txBody>
                    <a:bodyPr/>
                    <a:lstStyle/>
                    <a:p>
                      <a:r>
                        <a:rPr lang="en-US" dirty="0" err="1">
                          <a:latin typeface="Times New Roman" panose="02020603050405020304" pitchFamily="18" charset="0"/>
                          <a:cs typeface="Times New Roman" panose="02020603050405020304" pitchFamily="18" charset="0"/>
                        </a:rPr>
                        <a:t>Shaima’a</a:t>
                      </a:r>
                      <a:r>
                        <a:rPr lang="en-US" dirty="0">
                          <a:latin typeface="Times New Roman" panose="02020603050405020304" pitchFamily="18" charset="0"/>
                          <a:cs typeface="Times New Roman" panose="02020603050405020304" pitchFamily="18" charset="0"/>
                        </a:rPr>
                        <a:t> Ali  Bani issa</a:t>
                      </a:r>
                    </a:p>
                  </a:txBody>
                  <a:tcPr/>
                </a:tc>
                <a:tc>
                  <a:txBody>
                    <a:bodyPr/>
                    <a:lstStyle/>
                    <a:p>
                      <a:r>
                        <a:rPr lang="en-US" dirty="0">
                          <a:latin typeface="Times New Roman" panose="02020603050405020304" pitchFamily="18" charset="0"/>
                          <a:cs typeface="Times New Roman" panose="02020603050405020304" pitchFamily="18" charset="0"/>
                        </a:rPr>
                        <a:t>145493</a:t>
                      </a:r>
                    </a:p>
                  </a:txBody>
                  <a:tcPr/>
                </a:tc>
                <a:tc>
                  <a:txBody>
                    <a:bodyPr/>
                    <a:lstStyle/>
                    <a:p>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1"/>
                  </a:ext>
                </a:extLst>
              </a:tr>
              <a:tr h="699101">
                <a:tc>
                  <a:txBody>
                    <a:bodyPr/>
                    <a:lstStyle/>
                    <a:p>
                      <a:r>
                        <a:rPr lang="en-US" dirty="0" err="1">
                          <a:latin typeface="Times New Roman" panose="02020603050405020304" pitchFamily="18" charset="0"/>
                          <a:cs typeface="Times New Roman" panose="02020603050405020304" pitchFamily="18" charset="0"/>
                        </a:rPr>
                        <a:t>Miral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Dalayka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149665</a:t>
                      </a:r>
                    </a:p>
                  </a:txBody>
                  <a:tcPr/>
                </a:tc>
                <a:tc>
                  <a:txBody>
                    <a:bodyPr/>
                    <a:lstStyle/>
                    <a:p>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2"/>
                  </a:ext>
                </a:extLst>
              </a:tr>
              <a:tr h="441755">
                <a:tc>
                  <a:txBody>
                    <a:bodyPr/>
                    <a:lstStyle/>
                    <a:p>
                      <a:r>
                        <a:rPr lang="en-US" dirty="0">
                          <a:latin typeface="Times New Roman" panose="02020603050405020304" pitchFamily="18" charset="0"/>
                          <a:cs typeface="Times New Roman" panose="02020603050405020304" pitchFamily="18" charset="0"/>
                        </a:rPr>
                        <a:t>Farah </a:t>
                      </a:r>
                      <a:r>
                        <a:rPr lang="en-US" dirty="0" err="1">
                          <a:latin typeface="Times New Roman" panose="02020603050405020304" pitchFamily="18" charset="0"/>
                          <a:cs typeface="Times New Roman" panose="02020603050405020304" pitchFamily="18" charset="0"/>
                        </a:rPr>
                        <a:t>Mohannad</a:t>
                      </a:r>
                      <a:r>
                        <a:rPr lang="en-US" dirty="0">
                          <a:latin typeface="Times New Roman" panose="02020603050405020304" pitchFamily="18" charset="0"/>
                          <a:cs typeface="Times New Roman" panose="02020603050405020304" pitchFamily="18" charset="0"/>
                        </a:rPr>
                        <a:t> </a:t>
                      </a:r>
                    </a:p>
                  </a:txBody>
                  <a:tcPr/>
                </a:tc>
                <a:tc>
                  <a:txBody>
                    <a:bodyPr/>
                    <a:lstStyle/>
                    <a:p>
                      <a:r>
                        <a:rPr lang="en-US" dirty="0">
                          <a:latin typeface="Times New Roman" panose="02020603050405020304" pitchFamily="18" charset="0"/>
                          <a:cs typeface="Times New Roman" panose="02020603050405020304" pitchFamily="18" charset="0"/>
                        </a:rPr>
                        <a:t>144156</a:t>
                      </a:r>
                    </a:p>
                  </a:txBody>
                  <a:tcPr/>
                </a:tc>
                <a:tc>
                  <a:txBody>
                    <a:bodyPr/>
                    <a:lstStyle/>
                    <a:p>
                      <a:r>
                        <a:rPr lang="en-US"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8EF2B55D-2A88-B7DF-050B-D51797CAFF5E}"/>
              </a:ext>
            </a:extLst>
          </p:cNvPr>
          <p:cNvSpPr txBox="1"/>
          <p:nvPr/>
        </p:nvSpPr>
        <p:spPr>
          <a:xfrm>
            <a:off x="183462" y="4623924"/>
            <a:ext cx="2522263"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Dr.Malak Qasaimeh.</a:t>
            </a:r>
          </a:p>
          <a:p>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82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286758" y="304750"/>
            <a:ext cx="5933400" cy="422700"/>
          </a:xfrm>
        </p:spPr>
        <p:txBody>
          <a:bodyPr/>
          <a:lstStyle/>
          <a:p>
            <a:r>
              <a:rPr lang="en-US" altLang="en-US" sz="2800" dirty="0"/>
              <a:t>Project Benefits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1120525367"/>
              </p:ext>
            </p:extLst>
          </p:nvPr>
        </p:nvGraphicFramePr>
        <p:xfrm>
          <a:off x="2713219" y="1070816"/>
          <a:ext cx="3080480" cy="3367516"/>
        </p:xfrm>
        <a:graphic>
          <a:graphicData uri="http://schemas.openxmlformats.org/drawingml/2006/table">
            <a:tbl>
              <a:tblPr>
                <a:tableStyleId>{69C7853C-536D-4A76-A0AE-DD22124D55A5}</a:tableStyleId>
              </a:tblPr>
              <a:tblGrid>
                <a:gridCol w="3080480">
                  <a:extLst>
                    <a:ext uri="{9D8B030D-6E8A-4147-A177-3AD203B41FA5}">
                      <a16:colId xmlns:a16="http://schemas.microsoft.com/office/drawing/2014/main" val="3820371210"/>
                    </a:ext>
                  </a:extLst>
                </a:gridCol>
              </a:tblGrid>
              <a:tr h="683674">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100" b="0" i="0" dirty="0">
                          <a:solidFill>
                            <a:srgbClr val="FF0000"/>
                          </a:solidFill>
                          <a:latin typeface="Times New Roman" panose="02020603050405020304" pitchFamily="18" charset="0"/>
                          <a:cs typeface="Times New Roman" panose="02020603050405020304" pitchFamily="18" charset="0"/>
                        </a:rPr>
                        <a:t>Economical</a:t>
                      </a:r>
                      <a:r>
                        <a:rPr lang="en-US" sz="1100" b="0" i="0" dirty="0">
                          <a:latin typeface="Times New Roman" panose="02020603050405020304" pitchFamily="18" charset="0"/>
                          <a:cs typeface="Times New Roman" panose="02020603050405020304" pitchFamily="18" charset="0"/>
                        </a:rPr>
                        <a:t>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b="0" i="0" dirty="0">
                        <a:latin typeface="Arial" panose="020B0604020202020204" pitchFamily="34" charset="0"/>
                        <a:cs typeface="Arial" panose="020B0604020202020204" pitchFamily="34" charset="0"/>
                      </a:endParaRPr>
                    </a:p>
                    <a:p>
                      <a:pPr algn="ctr" rtl="0" fontAlgn="base"/>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 INTANGIBLE BENEFITS </a:t>
                      </a:r>
                    </a:p>
                    <a:p>
                      <a:pPr algn="r" rtl="0" fontAlgn="base"/>
                      <a:r>
                        <a:rPr lang="en-US" sz="1000" b="0" i="0" dirty="0">
                          <a:solidFill>
                            <a:srgbClr val="FFFFFF"/>
                          </a:solidFill>
                          <a:effectLst/>
                          <a:latin typeface="Arial" panose="020B0604020202020204" pitchFamily="34" charset="0"/>
                          <a:cs typeface="Arial" panose="020B0604020202020204" pitchFamily="34" charset="0"/>
                        </a:rPr>
                        <a:t>            </a:t>
                      </a:r>
                      <a:endParaRPr lang="en-US" b="0" i="0"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34155049"/>
                  </a:ext>
                </a:extLst>
              </a:tr>
              <a:tr h="311882">
                <a:tc>
                  <a:txBody>
                    <a:bodyPr/>
                    <a:lstStyle/>
                    <a:p>
                      <a:pPr algn="ctr" rtl="0" fontAlgn="base"/>
                      <a:r>
                        <a:rPr lang="en-US" sz="1000" b="1" i="0" dirty="0">
                          <a:solidFill>
                            <a:schemeClr val="tx1"/>
                          </a:solidFill>
                          <a:effectLst/>
                          <a:latin typeface="Arial" panose="020B0604020202020204" pitchFamily="34" charset="0"/>
                          <a:cs typeface="Arial" panose="020B0604020202020204" pitchFamily="34" charset="0"/>
                        </a:rPr>
                        <a:t>BENEFIT TITLE </a:t>
                      </a:r>
                      <a:endParaRPr lang="en-US" b="1" i="0" dirty="0">
                        <a:solidFill>
                          <a:schemeClr val="tx1"/>
                        </a:solidFill>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52496029"/>
                  </a:ext>
                </a:extLst>
              </a:tr>
              <a:tr h="494352">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 Faster decision making.</a:t>
                      </a:r>
                    </a:p>
                  </a:txBody>
                  <a:tcPr/>
                </a:tc>
                <a:extLst>
                  <a:ext uri="{0D108BD9-81ED-4DB2-BD59-A6C34878D82A}">
                    <a16:rowId xmlns:a16="http://schemas.microsoft.com/office/drawing/2014/main" val="3790711901"/>
                  </a:ext>
                </a:extLst>
              </a:tr>
              <a:tr h="501842">
                <a:tc>
                  <a:txBody>
                    <a:bodyPr/>
                    <a:lstStyle/>
                    <a:p>
                      <a:pPr algn="l" rtl="0" fontAlgn="base"/>
                      <a:r>
                        <a:rPr lang="en-US" b="0" i="0" dirty="0">
                          <a:effectLst/>
                          <a:latin typeface="Arial" panose="020B0604020202020204" pitchFamily="34" charset="0"/>
                          <a:cs typeface="Arial" panose="020B0604020202020204" pitchFamily="34" charset="0"/>
                        </a:rPr>
                        <a:t>• Availability of new, better, or more</a:t>
                      </a:r>
                    </a:p>
                    <a:p>
                      <a:pPr algn="l" rtl="0" fontAlgn="base"/>
                      <a:r>
                        <a:rPr lang="en-US" b="0" i="0" dirty="0">
                          <a:effectLst/>
                          <a:latin typeface="Arial" panose="020B0604020202020204" pitchFamily="34" charset="0"/>
                          <a:cs typeface="Arial" panose="020B0604020202020204" pitchFamily="34" charset="0"/>
                        </a:rPr>
                        <a:t>Information.</a:t>
                      </a:r>
                    </a:p>
                  </a:txBody>
                  <a:tcPr/>
                </a:tc>
                <a:extLst>
                  <a:ext uri="{0D108BD9-81ED-4DB2-BD59-A6C34878D82A}">
                    <a16:rowId xmlns:a16="http://schemas.microsoft.com/office/drawing/2014/main" val="2864458243"/>
                  </a:ext>
                </a:extLst>
              </a:tr>
              <a:tr h="501842">
                <a:tc>
                  <a:txBody>
                    <a:bodyPr/>
                    <a:lstStyle/>
                    <a:p>
                      <a:pPr algn="l" rtl="0" fontAlgn="base"/>
                      <a:r>
                        <a:rPr lang="en-US" b="0" i="0" dirty="0">
                          <a:effectLst/>
                          <a:latin typeface="Arial" panose="020B0604020202020204" pitchFamily="34" charset="0"/>
                          <a:cs typeface="Arial" panose="020B0604020202020204" pitchFamily="34" charset="0"/>
                        </a:rPr>
                        <a:t>• More confidence in decision quality.</a:t>
                      </a:r>
                    </a:p>
                  </a:txBody>
                  <a:tcPr/>
                </a:tc>
                <a:extLst>
                  <a:ext uri="{0D108BD9-81ED-4DB2-BD59-A6C34878D82A}">
                    <a16:rowId xmlns:a16="http://schemas.microsoft.com/office/drawing/2014/main" val="3078679837"/>
                  </a:ext>
                </a:extLst>
              </a:tr>
              <a:tr h="405926">
                <a:tc>
                  <a:txBody>
                    <a:bodyPr/>
                    <a:lstStyle/>
                    <a:p>
                      <a:pPr algn="l" rtl="0" fontAlgn="base"/>
                      <a:r>
                        <a:rPr lang="en-US" b="0" i="0" dirty="0">
                          <a:effectLst/>
                          <a:latin typeface="Arial" panose="020B0604020202020204" pitchFamily="34" charset="0"/>
                          <a:cs typeface="Arial" panose="020B0604020202020204" pitchFamily="34" charset="0"/>
                        </a:rPr>
                        <a:t>• Improved processing efficiency.</a:t>
                      </a:r>
                    </a:p>
                  </a:txBody>
                  <a:tcPr/>
                </a:tc>
                <a:extLst>
                  <a:ext uri="{0D108BD9-81ED-4DB2-BD59-A6C34878D82A}">
                    <a16:rowId xmlns:a16="http://schemas.microsoft.com/office/drawing/2014/main" val="1549960940"/>
                  </a:ext>
                </a:extLst>
              </a:tr>
              <a:tr h="373354">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 Positive impacts on society.</a:t>
                      </a:r>
                    </a:p>
                  </a:txBody>
                  <a:tcPr/>
                </a:tc>
                <a:extLst>
                  <a:ext uri="{0D108BD9-81ED-4DB2-BD59-A6C34878D82A}">
                    <a16:rowId xmlns:a16="http://schemas.microsoft.com/office/drawing/2014/main" val="886715754"/>
                  </a:ext>
                </a:extLst>
              </a:tr>
            </a:tbl>
          </a:graphicData>
        </a:graphic>
      </p:graphicFrame>
    </p:spTree>
    <p:extLst>
      <p:ext uri="{BB962C8B-B14F-4D97-AF65-F5344CB8AC3E}">
        <p14:creationId xmlns:p14="http://schemas.microsoft.com/office/powerpoint/2010/main" val="246080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286758" y="304750"/>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723255704"/>
              </p:ext>
            </p:extLst>
          </p:nvPr>
        </p:nvGraphicFramePr>
        <p:xfrm>
          <a:off x="1124262" y="883439"/>
          <a:ext cx="6565692" cy="2837684"/>
        </p:xfrm>
        <a:graphic>
          <a:graphicData uri="http://schemas.openxmlformats.org/drawingml/2006/table">
            <a:tbl>
              <a:tblPr>
                <a:tableStyleId>{69C7853C-536D-4A76-A0AE-DD22124D55A5}</a:tableStyleId>
              </a:tblPr>
              <a:tblGrid>
                <a:gridCol w="3059523">
                  <a:extLst>
                    <a:ext uri="{9D8B030D-6E8A-4147-A177-3AD203B41FA5}">
                      <a16:colId xmlns:a16="http://schemas.microsoft.com/office/drawing/2014/main" val="78595362"/>
                    </a:ext>
                  </a:extLst>
                </a:gridCol>
                <a:gridCol w="3506169">
                  <a:extLst>
                    <a:ext uri="{9D8B030D-6E8A-4147-A177-3AD203B41FA5}">
                      <a16:colId xmlns:a16="http://schemas.microsoft.com/office/drawing/2014/main" val="3820371210"/>
                    </a:ext>
                  </a:extLst>
                </a:gridCol>
              </a:tblGrid>
              <a:tr h="493680">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dirty="0">
                          <a:latin typeface="Times New Roman" pitchFamily="18" charset="0"/>
                          <a:cs typeface="Times New Roman" pitchFamily="18" charset="0"/>
                        </a:rPr>
                        <a:t>-</a:t>
                      </a:r>
                      <a:r>
                        <a:rPr lang="en-US" sz="1000" dirty="0">
                          <a:solidFill>
                            <a:srgbClr val="FF0000"/>
                          </a:solidFill>
                          <a:latin typeface="Times New Roman" pitchFamily="18" charset="0"/>
                          <a:cs typeface="Times New Roman" pitchFamily="18" charset="0"/>
                        </a:rPr>
                        <a:t>Economical</a:t>
                      </a:r>
                      <a:r>
                        <a:rPr lang="en-US" sz="1000" dirty="0">
                          <a:latin typeface="Times New Roman" pitchFamily="18" charset="0"/>
                          <a:cs typeface="Times New Roman" pitchFamily="18" charset="0"/>
                        </a:rPr>
                        <a:t>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dirty="0">
                        <a:latin typeface="Times New Roman" pitchFamily="18" charset="0"/>
                        <a:cs typeface="Times New Roman" pitchFamily="18" charset="0"/>
                      </a:endParaRPr>
                    </a:p>
                    <a:p>
                      <a:pPr algn="r" rtl="0" fontAlgn="base"/>
                      <a:r>
                        <a:rPr lang="en-US" sz="1000" b="1" dirty="0">
                          <a:solidFill>
                            <a:srgbClr val="FFFFFF"/>
                          </a:solidFill>
                          <a:effectLst/>
                        </a:rPr>
                        <a:t>            </a:t>
                      </a:r>
                      <a:endParaRPr lang="en-US" b="1" i="0" dirty="0">
                        <a:effectLst/>
                      </a:endParaRPr>
                    </a:p>
                  </a:txBody>
                  <a:tcPr anchor="ctr"/>
                </a:tc>
                <a:tc hMerge="1">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dirty="0">
                          <a:latin typeface="Times New Roman" pitchFamily="18" charset="0"/>
                          <a:cs typeface="Times New Roman" pitchFamily="18" charset="0"/>
                        </a:rPr>
                        <a:t>-Economical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dirty="0">
                        <a:latin typeface="Times New Roman" pitchFamily="18" charset="0"/>
                        <a:cs typeface="Times New Roman" pitchFamily="18" charset="0"/>
                      </a:endParaRPr>
                    </a:p>
                    <a:p>
                      <a:pPr algn="ctr" rtl="0" fontAlgn="base"/>
                      <a:r>
                        <a:rPr lang="en-US" sz="1000" b="1" dirty="0">
                          <a:solidFill>
                            <a:srgbClr val="FFFFFF"/>
                          </a:solidFill>
                          <a:effectLst/>
                        </a:rPr>
                        <a:t> INTANGILE BENEFITS </a:t>
                      </a:r>
                    </a:p>
                    <a:p>
                      <a:pPr algn="r" rtl="0" fontAlgn="base"/>
                      <a:r>
                        <a:rPr lang="en-US" sz="1000" b="1" dirty="0">
                          <a:solidFill>
                            <a:srgbClr val="FFFFFF"/>
                          </a:solidFill>
                          <a:effectLst/>
                        </a:rPr>
                        <a:t>            </a:t>
                      </a:r>
                      <a:endParaRPr lang="en-US" b="1" i="0" dirty="0">
                        <a:effectLst/>
                      </a:endParaRPr>
                    </a:p>
                  </a:txBody>
                  <a:tcPr anchor="ctr"/>
                </a:tc>
                <a:extLst>
                  <a:ext uri="{0D108BD9-81ED-4DB2-BD59-A6C34878D82A}">
                    <a16:rowId xmlns:a16="http://schemas.microsoft.com/office/drawing/2014/main" val="1134155049"/>
                  </a:ext>
                </a:extLst>
              </a:tr>
              <a:tr h="229530">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Tangible Cost</a:t>
                      </a:r>
                    </a:p>
                  </a:txBody>
                  <a:tcPr anchor="ct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Intangible Cost </a:t>
                      </a:r>
                    </a:p>
                  </a:txBody>
                  <a:tcPr anchor="ctr"/>
                </a:tc>
                <a:extLst>
                  <a:ext uri="{0D108BD9-81ED-4DB2-BD59-A6C34878D82A}">
                    <a16:rowId xmlns:a16="http://schemas.microsoft.com/office/drawing/2014/main" val="752496029"/>
                  </a:ext>
                </a:extLst>
              </a:tr>
              <a:tr h="0">
                <a:tc>
                  <a:txBody>
                    <a:bodyPr/>
                    <a:lstStyle/>
                    <a:p>
                      <a:pPr marL="285750" marR="0" lvl="0" indent="-285750" algn="l" defTabSz="6858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altLang="en-US" sz="1400" b="0" i="0" dirty="0">
                          <a:latin typeface="Arial" panose="020B0604020202020204" pitchFamily="34" charset="0"/>
                          <a:cs typeface="Arial" panose="020B0604020202020204" pitchFamily="34" charset="0"/>
                        </a:rPr>
                        <a:t>Hardware Costs.</a:t>
                      </a: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Operational inefficiency.</a:t>
                      </a:r>
                    </a:p>
                    <a:p>
                      <a:pPr marL="0" marR="0" lvl="0" indent="0" algn="l" defTabSz="685800" rtl="0" eaLnBrk="1" fontAlgn="t" latinLnBrk="0" hangingPunct="1">
                        <a:lnSpc>
                          <a:spcPct val="100000"/>
                        </a:lnSpc>
                        <a:spcBef>
                          <a:spcPts val="0"/>
                        </a:spcBef>
                        <a:spcAft>
                          <a:spcPts val="0"/>
                        </a:spcAft>
                        <a:buClrTx/>
                        <a:buSzTx/>
                        <a:buFontTx/>
                        <a:buNone/>
                        <a:tabLst/>
                        <a:defRPr/>
                      </a:pPr>
                      <a:endParaRPr lang="en-US" altLang="en-US" sz="1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0711901"/>
                  </a:ext>
                </a:extLst>
              </a:tr>
              <a:tr h="381835">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Database Cost.</a:t>
                      </a:r>
                    </a:p>
                  </a:txBody>
                  <a:tcPr/>
                </a:tc>
                <a:tc>
                  <a:txBody>
                    <a:bodyPr/>
                    <a:lstStyle/>
                    <a:p>
                      <a:pPr algn="l" rtl="0" fontAlgn="base"/>
                      <a:r>
                        <a:rPr lang="en-US" sz="1400" b="0" i="0" dirty="0">
                          <a:effectLst/>
                          <a:latin typeface="Arial" panose="020B0604020202020204" pitchFamily="34" charset="0"/>
                          <a:cs typeface="Arial" panose="020B0604020202020204" pitchFamily="34" charset="0"/>
                        </a:rPr>
                        <a:t>Less team experience.</a:t>
                      </a:r>
                    </a:p>
                  </a:txBody>
                  <a:tcPr/>
                </a:tc>
                <a:extLst>
                  <a:ext uri="{0D108BD9-81ED-4DB2-BD59-A6C34878D82A}">
                    <a16:rowId xmlns:a16="http://schemas.microsoft.com/office/drawing/2014/main" val="2864458243"/>
                  </a:ext>
                </a:extLst>
              </a:tr>
              <a:tr h="362816">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API Cost.</a:t>
                      </a:r>
                    </a:p>
                  </a:txBody>
                  <a:tcPr/>
                </a:tc>
                <a:tc rowSpan="3">
                  <a:txBody>
                    <a:bodyPr/>
                    <a:lstStyle/>
                    <a:p>
                      <a:pPr algn="l" rtl="0" fontAlgn="base"/>
                      <a:r>
                        <a:rPr lang="en-US" altLang="en-US" sz="1400" b="0" i="0" dirty="0">
                          <a:latin typeface="Arial" panose="020B0604020202020204" pitchFamily="34" charset="0"/>
                          <a:cs typeface="Arial" panose="020B0604020202020204" pitchFamily="34" charset="0"/>
                        </a:rPr>
                        <a:t>Loss of customer trust.</a:t>
                      </a:r>
                      <a:endParaRPr lang="en-US" sz="1400" b="0" i="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8679837"/>
                  </a:ext>
                </a:extLst>
              </a:tr>
              <a:tr h="375793">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Testing Cost.</a:t>
                      </a:r>
                    </a:p>
                  </a:txBody>
                  <a:tcPr/>
                </a:tc>
                <a:tc vMerge="1">
                  <a:txBody>
                    <a:bodyPr/>
                    <a:lstStyle/>
                    <a:p>
                      <a:pPr algn="l" rtl="0" fontAlgn="base"/>
                      <a:endParaRPr lang="en-US" b="0" i="0" dirty="0">
                        <a:effectLst/>
                      </a:endParaRPr>
                    </a:p>
                  </a:txBody>
                  <a:tcPr/>
                </a:tc>
                <a:extLst>
                  <a:ext uri="{0D108BD9-81ED-4DB2-BD59-A6C34878D82A}">
                    <a16:rowId xmlns:a16="http://schemas.microsoft.com/office/drawing/2014/main" val="1549960940"/>
                  </a:ext>
                </a:extLst>
              </a:tr>
              <a:tr h="345640">
                <a:tc>
                  <a:txBody>
                    <a:bodyPr/>
                    <a:lstStyle/>
                    <a:p>
                      <a:pPr marL="285750" marR="0" lvl="0" indent="-285750" algn="l" defTabSz="6858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altLang="en-US" sz="1400" b="0" i="0" dirty="0">
                          <a:latin typeface="Arial" panose="020B0604020202020204" pitchFamily="34" charset="0"/>
                          <a:cs typeface="Arial" panose="020B0604020202020204" pitchFamily="34" charset="0"/>
                        </a:rPr>
                        <a:t>Operational costs.</a:t>
                      </a:r>
                    </a:p>
                  </a:txBody>
                  <a:tcPr/>
                </a:tc>
                <a:tc vMerge="1">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US" altLang="en-US" sz="1400" dirty="0"/>
                    </a:p>
                  </a:txBody>
                  <a:tcPr/>
                </a:tc>
                <a:extLst>
                  <a:ext uri="{0D108BD9-81ED-4DB2-BD59-A6C34878D82A}">
                    <a16:rowId xmlns:a16="http://schemas.microsoft.com/office/drawing/2014/main" val="886715754"/>
                  </a:ext>
                </a:extLst>
              </a:tr>
            </a:tbl>
          </a:graphicData>
        </a:graphic>
      </p:graphicFrame>
    </p:spTree>
    <p:extLst>
      <p:ext uri="{BB962C8B-B14F-4D97-AF65-F5344CB8AC3E}">
        <p14:creationId xmlns:p14="http://schemas.microsoft.com/office/powerpoint/2010/main" val="329680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892270783"/>
              </p:ext>
            </p:extLst>
          </p:nvPr>
        </p:nvGraphicFramePr>
        <p:xfrm>
          <a:off x="1142998" y="776555"/>
          <a:ext cx="6498237" cy="4036815"/>
        </p:xfrm>
        <a:graphic>
          <a:graphicData uri="http://schemas.openxmlformats.org/drawingml/2006/table">
            <a:tbl>
              <a:tblPr>
                <a:tableStyleId>{69C7853C-536D-4A76-A0AE-DD22124D55A5}</a:tableStyleId>
              </a:tblPr>
              <a:tblGrid>
                <a:gridCol w="5248704">
                  <a:extLst>
                    <a:ext uri="{9D8B030D-6E8A-4147-A177-3AD203B41FA5}">
                      <a16:colId xmlns:a16="http://schemas.microsoft.com/office/drawing/2014/main" val="3820371210"/>
                    </a:ext>
                  </a:extLst>
                </a:gridCol>
                <a:gridCol w="1249533">
                  <a:extLst>
                    <a:ext uri="{9D8B030D-6E8A-4147-A177-3AD203B41FA5}">
                      <a16:colId xmlns:a16="http://schemas.microsoft.com/office/drawing/2014/main" val="1736650616"/>
                    </a:ext>
                  </a:extLst>
                </a:gridCol>
              </a:tblGrid>
              <a:tr h="455815">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000" b="0" i="0" dirty="0">
                          <a:solidFill>
                            <a:srgbClr val="FF0000"/>
                          </a:solidFill>
                          <a:latin typeface="Times New Roman" panose="02020603050405020304" pitchFamily="18" charset="0"/>
                          <a:cs typeface="Times New Roman" panose="02020603050405020304" pitchFamily="18" charset="0"/>
                        </a:rPr>
                        <a:t>Economical</a:t>
                      </a:r>
                      <a:r>
                        <a:rPr lang="en-US" sz="1000" b="0" i="0" dirty="0">
                          <a:latin typeface="Times New Roman" panose="02020603050405020304" pitchFamily="18" charset="0"/>
                          <a:cs typeface="Times New Roman" panose="02020603050405020304" pitchFamily="18" charset="0"/>
                        </a:rPr>
                        <a:t> Feasibility:</a:t>
                      </a:r>
                    </a:p>
                    <a:p>
                      <a:pPr algn="ctr" rtl="0" fontAlgn="base"/>
                      <a:r>
                        <a:rPr lang="en-US" sz="1000" b="0" i="0" dirty="0">
                          <a:solidFill>
                            <a:schemeClr val="accent1">
                              <a:lumMod val="50000"/>
                            </a:schemeClr>
                          </a:solidFill>
                          <a:effectLst/>
                          <a:latin typeface="Arial" panose="020B0604020202020204" pitchFamily="34" charset="0"/>
                          <a:cs typeface="Arial" panose="020B0604020202020204" pitchFamily="34" charset="0"/>
                        </a:rPr>
                        <a:t> </a:t>
                      </a:r>
                      <a:r>
                        <a:rPr lang="en-US" sz="1600" b="0" i="0" dirty="0">
                          <a:solidFill>
                            <a:schemeClr val="accent1">
                              <a:lumMod val="50000"/>
                            </a:schemeClr>
                          </a:solidFill>
                          <a:effectLst/>
                          <a:latin typeface="Arial" panose="020B0604020202020204" pitchFamily="34" charset="0"/>
                          <a:cs typeface="Arial" panose="020B0604020202020204" pitchFamily="34" charset="0"/>
                        </a:rPr>
                        <a:t>TANGIBLE </a:t>
                      </a:r>
                      <a:r>
                        <a:rPr lang="en-US" altLang="en-US" sz="1600" b="0" i="0" dirty="0">
                          <a:solidFill>
                            <a:schemeClr val="accent1">
                              <a:lumMod val="50000"/>
                            </a:schemeClr>
                          </a:solidFill>
                          <a:latin typeface="Arial" panose="020B0604020202020204" pitchFamily="34" charset="0"/>
                          <a:cs typeface="Arial" panose="020B0604020202020204" pitchFamily="34" charset="0"/>
                        </a:rPr>
                        <a:t>COSTS</a:t>
                      </a:r>
                      <a:r>
                        <a:rPr lang="en-US" sz="1600" b="0" i="0" dirty="0">
                          <a:solidFill>
                            <a:schemeClr val="accent1">
                              <a:lumMod val="50000"/>
                            </a:schemeClr>
                          </a:solidFill>
                          <a:effectLst/>
                          <a:latin typeface="Arial" panose="020B0604020202020204" pitchFamily="34" charset="0"/>
                          <a:cs typeface="Arial" panose="020B0604020202020204" pitchFamily="34" charset="0"/>
                        </a:rPr>
                        <a:t> </a:t>
                      </a:r>
                    </a:p>
                    <a:p>
                      <a:pPr algn="ctr" rtl="0" fontAlgn="base"/>
                      <a:r>
                        <a:rPr lang="en-US" altLang="en-US" sz="1400" b="0" i="0" dirty="0">
                          <a:latin typeface="Arial" panose="020B0604020202020204" pitchFamily="34" charset="0"/>
                          <a:cs typeface="Arial" panose="020B0604020202020204" pitchFamily="34" charset="0"/>
                        </a:rPr>
                        <a:t>                                 One-time cost</a:t>
                      </a:r>
                      <a:endParaRPr lang="en-US" sz="1400" b="0" i="0" dirty="0">
                        <a:solidFill>
                          <a:srgbClr val="FFFFFF"/>
                        </a:solidFill>
                        <a:effectLst/>
                        <a:latin typeface="Arial" panose="020B0604020202020204" pitchFamily="34" charset="0"/>
                        <a:cs typeface="Arial" panose="020B0604020202020204" pitchFamily="34" charset="0"/>
                      </a:endParaRPr>
                    </a:p>
                    <a:p>
                      <a:pPr algn="ctr" rtl="0" fontAlgn="base"/>
                      <a:r>
                        <a:rPr lang="en-US" sz="1000" b="0" i="0" dirty="0">
                          <a:solidFill>
                            <a:srgbClr val="FFFFFF"/>
                          </a:solidFill>
                          <a:effectLst/>
                          <a:latin typeface="Arial" panose="020B0604020202020204" pitchFamily="34" charset="0"/>
                          <a:cs typeface="Arial" panose="020B0604020202020204" pitchFamily="34" charset="0"/>
                        </a:rPr>
                        <a:t>                                                                                                                                                                      Year 0.     </a:t>
                      </a:r>
                      <a:endParaRPr lang="en-US" b="0"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algn="ctr" eaLnBrk="1" hangingPunct="1"/>
                      <a:r>
                        <a:rPr lang="en-US" altLang="en-US" sz="1400" b="1" i="0" baseline="0" dirty="0">
                          <a:solidFill>
                            <a:schemeClr val="tx1"/>
                          </a:solidFill>
                          <a:latin typeface="Arial" panose="020B0604020202020204" pitchFamily="34" charset="0"/>
                          <a:cs typeface="Arial" panose="020B0604020202020204" pitchFamily="34" charset="0"/>
                        </a:rPr>
                        <a:t>These costs encompass activities such as:</a:t>
                      </a:r>
                    </a:p>
                  </a:txBody>
                  <a:tcPr anchor="ctr"/>
                </a:tc>
                <a:tc>
                  <a:txBody>
                    <a:bodyPr/>
                    <a:lstStyle/>
                    <a:p>
                      <a:pPr algn="ctr" rtl="0" fontAlgn="base"/>
                      <a:r>
                        <a:rPr lang="en-US" sz="1400" b="1" i="0" baseline="0" dirty="0">
                          <a:solidFill>
                            <a:schemeClr val="tx1"/>
                          </a:solidFill>
                          <a:effectLst/>
                          <a:latin typeface="Arial" panose="020B0604020202020204" pitchFamily="34" charset="0"/>
                          <a:cs typeface="Arial" panose="020B0604020202020204" pitchFamily="34" charset="0"/>
                        </a:rPr>
                        <a:t>Cost</a:t>
                      </a:r>
                      <a:r>
                        <a:rPr lang="en-US" sz="1400" b="1" i="0" dirty="0">
                          <a:solidFill>
                            <a:schemeClr val="tx1"/>
                          </a:solidFill>
                          <a:effectLst/>
                          <a:latin typeface="Arial" panose="020B0604020202020204" pitchFamily="34" charset="0"/>
                          <a:cs typeface="Arial" panose="020B0604020202020204" pitchFamily="34" charset="0"/>
                        </a:rPr>
                        <a:t> </a:t>
                      </a:r>
                      <a:endParaRPr lang="en-US" sz="2000" b="1" i="0" dirty="0">
                        <a:solidFill>
                          <a:schemeClr val="tx1"/>
                        </a:solidFill>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52496029"/>
                  </a:ext>
                </a:extLst>
              </a:tr>
              <a:tr h="403580">
                <a:tc>
                  <a:txBody>
                    <a:bodyPr/>
                    <a:lstStyle/>
                    <a:p>
                      <a:pPr lvl="1" algn="ctr" eaLnBrk="1" hangingPunct="1"/>
                      <a:r>
                        <a:rPr lang="en-US" altLang="en-US" sz="1400" b="0" i="0" dirty="0">
                          <a:latin typeface="Arial" panose="020B0604020202020204" pitchFamily="34" charset="0"/>
                          <a:cs typeface="Arial" panose="020B0604020202020204" pitchFamily="34" charset="0"/>
                        </a:rPr>
                        <a:t>Systems development </a:t>
                      </a:r>
                    </a:p>
                    <a:p>
                      <a:pPr marL="0" marR="0" lvl="0" indent="0" algn="ctr" defTabSz="685800" rtl="0" eaLnBrk="1" fontAlgn="t" latinLnBrk="0" hangingPunct="1">
                        <a:lnSpc>
                          <a:spcPct val="100000"/>
                        </a:lnSpc>
                        <a:spcBef>
                          <a:spcPts val="0"/>
                        </a:spcBef>
                        <a:spcAft>
                          <a:spcPts val="0"/>
                        </a:spcAft>
                        <a:buClrTx/>
                        <a:buSzTx/>
                        <a:buFontTx/>
                        <a:buNone/>
                        <a:tabLst/>
                        <a:defRPr/>
                      </a:pPr>
                      <a:endParaRPr lang="en-US" altLang="en-US" sz="1400" b="0" i="0" dirty="0">
                        <a:latin typeface="Arial" panose="020B0604020202020204" pitchFamily="34" charset="0"/>
                        <a:cs typeface="Arial" panose="020B0604020202020204" pitchFamily="34" charset="0"/>
                      </a:endParaRPr>
                    </a:p>
                  </a:txBody>
                  <a:tcPr/>
                </a:tc>
                <a:tc>
                  <a:txBody>
                    <a:bodyPr/>
                    <a:lstStyle/>
                    <a:p>
                      <a:pPr algn="l" rtl="0" fontAlgn="base"/>
                      <a:r>
                        <a:rPr lang="en-US" b="0" i="0" dirty="0">
                          <a:effectLst/>
                          <a:latin typeface="Arial" panose="020B0604020202020204" pitchFamily="34" charset="0"/>
                          <a:cs typeface="Arial" panose="020B0604020202020204" pitchFamily="34" charset="0"/>
                        </a:rPr>
                        <a:t>14,000$</a:t>
                      </a:r>
                    </a:p>
                  </a:txBody>
                  <a:tcPr/>
                </a:tc>
                <a:extLst>
                  <a:ext uri="{0D108BD9-81ED-4DB2-BD59-A6C34878D82A}">
                    <a16:rowId xmlns:a16="http://schemas.microsoft.com/office/drawing/2014/main" val="3790711901"/>
                  </a:ext>
                </a:extLst>
              </a:tr>
              <a:tr h="0">
                <a:tc>
                  <a:txBody>
                    <a:bodyPr/>
                    <a:lstStyle/>
                    <a:p>
                      <a:pPr marL="342900" marR="0" lvl="1" indent="0" algn="ctr"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altLang="en-US" sz="1400" b="0" i="0" dirty="0">
                          <a:latin typeface="Arial" panose="020B0604020202020204" pitchFamily="34" charset="0"/>
                          <a:cs typeface="Arial" panose="020B0604020202020204" pitchFamily="34" charset="0"/>
                        </a:rPr>
                        <a:t>New hardware:</a:t>
                      </a:r>
                    </a:p>
                    <a:p>
                      <a:pPr marL="628650" marR="0" lvl="1" indent="-285750" algn="l" defTabSz="685800" rtl="0" eaLnBrk="1" fontAlgn="auto" latinLnBrk="0" hangingPunct="1">
                        <a:lnSpc>
                          <a:spcPct val="100000"/>
                        </a:lnSpc>
                        <a:spcBef>
                          <a:spcPts val="0"/>
                        </a:spcBef>
                        <a:spcAft>
                          <a:spcPts val="0"/>
                        </a:spcAft>
                        <a:buClrTx/>
                        <a:buSzTx/>
                        <a:buFont typeface="Wingdings" pitchFamily="2" charset="2"/>
                        <a:buChar char="§"/>
                        <a:tabLst/>
                        <a:defRPr/>
                      </a:pPr>
                      <a:r>
                        <a:rPr lang="en-US" altLang="en-US" sz="1400" b="0" i="0" dirty="0">
                          <a:latin typeface="Arial" panose="020B0604020202020204" pitchFamily="34" charset="0"/>
                          <a:cs typeface="Arial" panose="020B0604020202020204" pitchFamily="34" charset="0"/>
                        </a:rPr>
                        <a:t>Smart bracelet material.</a:t>
                      </a:r>
                    </a:p>
                    <a:p>
                      <a:pPr marL="628650" marR="0" lvl="1" indent="-285750" algn="l" defTabSz="685800" rtl="0" eaLnBrk="1" fontAlgn="auto" latinLnBrk="0" hangingPunct="1">
                        <a:lnSpc>
                          <a:spcPct val="100000"/>
                        </a:lnSpc>
                        <a:spcBef>
                          <a:spcPts val="0"/>
                        </a:spcBef>
                        <a:spcAft>
                          <a:spcPts val="0"/>
                        </a:spcAft>
                        <a:buClrTx/>
                        <a:buSzTx/>
                        <a:buFont typeface="Wingdings" pitchFamily="2" charset="2"/>
                        <a:buChar char="§"/>
                        <a:tabLst/>
                        <a:defRPr/>
                      </a:pPr>
                      <a:r>
                        <a:rPr lang="en-US" altLang="en-US" sz="1400" b="0" i="0" dirty="0">
                          <a:latin typeface="Arial" panose="020B0604020202020204" pitchFamily="34" charset="0"/>
                          <a:cs typeface="Arial" panose="020B0604020202020204" pitchFamily="34" charset="0"/>
                        </a:rPr>
                        <a:t>GPS electronics.</a:t>
                      </a:r>
                    </a:p>
                  </a:txBody>
                  <a:tcPr/>
                </a:tc>
                <a:tc>
                  <a:txBody>
                    <a:bodyPr/>
                    <a:lstStyle/>
                    <a:p>
                      <a:pPr algn="l" rtl="0" fontAlgn="base"/>
                      <a:r>
                        <a:rPr lang="en-US" b="0" i="0" dirty="0">
                          <a:effectLst/>
                          <a:latin typeface="Arial" panose="020B0604020202020204" pitchFamily="34" charset="0"/>
                          <a:cs typeface="Arial" panose="020B0604020202020204" pitchFamily="34" charset="0"/>
                        </a:rPr>
                        <a:t>10.000$</a:t>
                      </a:r>
                    </a:p>
                  </a:txBody>
                  <a:tcPr/>
                </a:tc>
                <a:extLst>
                  <a:ext uri="{0D108BD9-81ED-4DB2-BD59-A6C34878D82A}">
                    <a16:rowId xmlns:a16="http://schemas.microsoft.com/office/drawing/2014/main" val="3659169116"/>
                  </a:ext>
                </a:extLst>
              </a:tr>
              <a:tr h="409695">
                <a:tc>
                  <a:txBody>
                    <a:bodyPr/>
                    <a:lstStyle/>
                    <a:p>
                      <a:pPr marL="342900" marR="0" lvl="1" indent="0" algn="ctr" defTabSz="685800" rtl="0" eaLnBrk="1" fontAlgn="auto"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Software purchases.</a:t>
                      </a:r>
                    </a:p>
                  </a:txBody>
                  <a:tcPr/>
                </a:tc>
                <a:tc>
                  <a:txBody>
                    <a:bodyPr/>
                    <a:lstStyle/>
                    <a:p>
                      <a:pPr algn="l" rtl="0" fontAlgn="base"/>
                      <a:r>
                        <a:rPr lang="en-US" b="0" i="0" dirty="0">
                          <a:effectLst/>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2864458243"/>
                  </a:ext>
                </a:extLst>
              </a:tr>
              <a:tr h="211525">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User training.</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078679837"/>
                  </a:ext>
                </a:extLst>
              </a:tr>
              <a:tr h="274020">
                <a:tc>
                  <a:txBody>
                    <a:bodyPr/>
                    <a:lstStyle/>
                    <a:p>
                      <a:pPr algn="ctr" rtl="0" fontAlgn="base"/>
                      <a:r>
                        <a:rPr lang="en-US" altLang="en-US" sz="1400" b="0" i="0" dirty="0">
                          <a:latin typeface="Arial" panose="020B0604020202020204" pitchFamily="34" charset="0"/>
                          <a:cs typeface="Arial" panose="020B0604020202020204" pitchFamily="34" charset="0"/>
                        </a:rPr>
                        <a:t>Site preparation.</a:t>
                      </a:r>
                      <a:endParaRPr lang="en-US" sz="1400" b="0" i="0" dirty="0">
                        <a:effectLst/>
                        <a:latin typeface="Arial" panose="020B0604020202020204" pitchFamily="34" charset="0"/>
                        <a:cs typeface="Arial" panose="020B0604020202020204" pitchFamily="34" charset="0"/>
                      </a:endParaRPr>
                    </a:p>
                  </a:txBody>
                  <a:tcPr/>
                </a:tc>
                <a:tc>
                  <a:txBody>
                    <a:bodyPr/>
                    <a:lstStyle/>
                    <a:p>
                      <a:pPr algn="l" rtl="0" fontAlgn="base"/>
                      <a:r>
                        <a:rPr lang="en-US" b="0" i="0" dirty="0">
                          <a:effectLst/>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549960940"/>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Data or system conversion.</a:t>
                      </a:r>
                    </a:p>
                  </a:txBody>
                  <a:tcPr/>
                </a:tc>
                <a:tc>
                  <a:txBody>
                    <a:bodyPr/>
                    <a:lstStyle/>
                    <a:p>
                      <a:pPr fontAlgn="t"/>
                      <a:r>
                        <a:rPr lang="en-US" b="0" i="0" dirty="0">
                          <a:effectLst/>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86715754"/>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1" i="0" dirty="0">
                          <a:latin typeface="Arial" panose="020B0604020202020204" pitchFamily="34" charset="0"/>
                          <a:cs typeface="Arial" panose="020B0604020202020204" pitchFamily="34" charset="0"/>
                        </a:rPr>
                        <a:t>Total</a:t>
                      </a:r>
                      <a:r>
                        <a:rPr lang="en-US" altLang="en-US" sz="1400" b="0" i="0" dirty="0">
                          <a:latin typeface="Arial" panose="020B0604020202020204" pitchFamily="34" charset="0"/>
                          <a:cs typeface="Arial" panose="020B0604020202020204" pitchFamily="34" charset="0"/>
                        </a:rPr>
                        <a:t>  One-time cost</a:t>
                      </a:r>
                    </a:p>
                  </a:txBody>
                  <a:tcPr/>
                </a:tc>
                <a:tc>
                  <a:txBody>
                    <a:bodyPr/>
                    <a:lstStyle/>
                    <a:p>
                      <a:pPr fontAlgn="t"/>
                      <a:r>
                        <a:rPr lang="en-US" b="0" i="0" dirty="0">
                          <a:effectLst/>
                          <a:latin typeface="Arial" panose="020B0604020202020204" pitchFamily="34" charset="0"/>
                          <a:cs typeface="Arial" panose="020B0604020202020204" pitchFamily="34" charset="0"/>
                        </a:rPr>
                        <a:t>32,500$</a:t>
                      </a:r>
                    </a:p>
                  </a:txBody>
                  <a:tcPr/>
                </a:tc>
                <a:extLst>
                  <a:ext uri="{0D108BD9-81ED-4DB2-BD59-A6C34878D82A}">
                    <a16:rowId xmlns:a16="http://schemas.microsoft.com/office/drawing/2014/main" val="1563308227"/>
                  </a:ext>
                </a:extLst>
              </a:tr>
            </a:tbl>
          </a:graphicData>
        </a:graphic>
      </p:graphicFrame>
    </p:spTree>
    <p:extLst>
      <p:ext uri="{BB962C8B-B14F-4D97-AF65-F5344CB8AC3E}">
        <p14:creationId xmlns:p14="http://schemas.microsoft.com/office/powerpoint/2010/main" val="31818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2380244893"/>
              </p:ext>
            </p:extLst>
          </p:nvPr>
        </p:nvGraphicFramePr>
        <p:xfrm>
          <a:off x="1142998" y="776555"/>
          <a:ext cx="6498237" cy="3487895"/>
        </p:xfrm>
        <a:graphic>
          <a:graphicData uri="http://schemas.openxmlformats.org/drawingml/2006/table">
            <a:tbl>
              <a:tblPr>
                <a:tableStyleId>{69C7853C-536D-4A76-A0AE-DD22124D55A5}</a:tableStyleId>
              </a:tblPr>
              <a:tblGrid>
                <a:gridCol w="5248704">
                  <a:extLst>
                    <a:ext uri="{9D8B030D-6E8A-4147-A177-3AD203B41FA5}">
                      <a16:colId xmlns:a16="http://schemas.microsoft.com/office/drawing/2014/main" val="3820371210"/>
                    </a:ext>
                  </a:extLst>
                </a:gridCol>
                <a:gridCol w="1249533">
                  <a:extLst>
                    <a:ext uri="{9D8B030D-6E8A-4147-A177-3AD203B41FA5}">
                      <a16:colId xmlns:a16="http://schemas.microsoft.com/office/drawing/2014/main" val="1736650616"/>
                    </a:ext>
                  </a:extLst>
                </a:gridCol>
              </a:tblGrid>
              <a:tr h="455815">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000" b="0" i="0" dirty="0">
                          <a:solidFill>
                            <a:srgbClr val="FF0000"/>
                          </a:solidFill>
                          <a:latin typeface="Times New Roman" panose="02020603050405020304" pitchFamily="18" charset="0"/>
                          <a:cs typeface="Times New Roman" panose="02020603050405020304" pitchFamily="18" charset="0"/>
                        </a:rPr>
                        <a:t>Economical</a:t>
                      </a:r>
                      <a:r>
                        <a:rPr lang="en-US" sz="1000" b="0" i="0" dirty="0">
                          <a:latin typeface="Times New Roman" panose="02020603050405020304" pitchFamily="18" charset="0"/>
                          <a:cs typeface="Times New Roman" panose="02020603050405020304" pitchFamily="18" charset="0"/>
                        </a:rPr>
                        <a:t> Feasibility:</a:t>
                      </a:r>
                    </a:p>
                    <a:p>
                      <a:pPr algn="ctr" rtl="0" fontAlgn="base"/>
                      <a:r>
                        <a:rPr lang="en-US" sz="1000" b="0" i="0" dirty="0">
                          <a:solidFill>
                            <a:schemeClr val="accent1">
                              <a:lumMod val="50000"/>
                            </a:schemeClr>
                          </a:solidFill>
                          <a:effectLst/>
                          <a:latin typeface="Arial" panose="020B0604020202020204" pitchFamily="34" charset="0"/>
                          <a:cs typeface="Arial" panose="020B0604020202020204" pitchFamily="34" charset="0"/>
                        </a:rPr>
                        <a:t> </a:t>
                      </a:r>
                      <a:r>
                        <a:rPr lang="en-US" sz="1600" b="0" i="0" dirty="0">
                          <a:solidFill>
                            <a:schemeClr val="accent1">
                              <a:lumMod val="50000"/>
                            </a:schemeClr>
                          </a:solidFill>
                          <a:effectLst/>
                          <a:latin typeface="Arial" panose="020B0604020202020204" pitchFamily="34" charset="0"/>
                          <a:cs typeface="Arial" panose="020B0604020202020204" pitchFamily="34" charset="0"/>
                        </a:rPr>
                        <a:t>TANGIBLE </a:t>
                      </a:r>
                      <a:r>
                        <a:rPr lang="en-US" altLang="en-US" sz="1600" b="0" i="0" dirty="0">
                          <a:solidFill>
                            <a:schemeClr val="accent1">
                              <a:lumMod val="50000"/>
                            </a:schemeClr>
                          </a:solidFill>
                          <a:latin typeface="Arial" panose="020B0604020202020204" pitchFamily="34" charset="0"/>
                          <a:cs typeface="Arial" panose="020B0604020202020204" pitchFamily="34" charset="0"/>
                        </a:rPr>
                        <a:t>COSTS</a:t>
                      </a:r>
                      <a:r>
                        <a:rPr lang="en-US" sz="1600" b="0" i="0" dirty="0">
                          <a:solidFill>
                            <a:schemeClr val="accent1">
                              <a:lumMod val="50000"/>
                            </a:schemeClr>
                          </a:solidFill>
                          <a:effectLst/>
                          <a:latin typeface="Arial" panose="020B0604020202020204" pitchFamily="34" charset="0"/>
                          <a:cs typeface="Arial" panose="020B0604020202020204" pitchFamily="34" charset="0"/>
                        </a:rPr>
                        <a:t> </a:t>
                      </a:r>
                    </a:p>
                    <a:p>
                      <a:pPr algn="ctr" rtl="0" fontAlgn="base"/>
                      <a:r>
                        <a:rPr lang="en-US" altLang="en-US" sz="1400" b="0" i="0" dirty="0">
                          <a:latin typeface="Arial" panose="020B0604020202020204" pitchFamily="34" charset="0"/>
                          <a:cs typeface="Arial" panose="020B0604020202020204" pitchFamily="34" charset="0"/>
                        </a:rPr>
                        <a:t>                   Recurring cost</a:t>
                      </a:r>
                      <a:endParaRPr lang="en-US" sz="1400" b="0" i="0" dirty="0">
                        <a:solidFill>
                          <a:srgbClr val="FFFFFF"/>
                        </a:solidFill>
                        <a:effectLst/>
                        <a:latin typeface="Arial" panose="020B0604020202020204" pitchFamily="34" charset="0"/>
                        <a:cs typeface="Arial" panose="020B0604020202020204" pitchFamily="34" charset="0"/>
                      </a:endParaRPr>
                    </a:p>
                    <a:p>
                      <a:pPr algn="r" rtl="0" fontAlgn="base"/>
                      <a:r>
                        <a:rPr lang="en-US" sz="1000" b="0" i="0" dirty="0">
                          <a:solidFill>
                            <a:srgbClr val="FFFFFF"/>
                          </a:solidFill>
                          <a:effectLst/>
                          <a:latin typeface="Arial" panose="020B0604020202020204" pitchFamily="34" charset="0"/>
                          <a:cs typeface="Arial" panose="020B0604020202020204" pitchFamily="34" charset="0"/>
                        </a:rPr>
                        <a:t>            Year 1 through 5</a:t>
                      </a:r>
                      <a:endParaRPr lang="en-US" b="0"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marL="0" algn="ctr" defTabSz="685800" rtl="0" eaLnBrk="1" latinLnBrk="0" hangingPunct="1">
                        <a:lnSpc>
                          <a:spcPct val="90000"/>
                        </a:lnSpc>
                      </a:pPr>
                      <a:r>
                        <a:rPr lang="en-US" altLang="en-US" sz="1400" b="1" i="0" kern="1200" baseline="0" dirty="0">
                          <a:solidFill>
                            <a:schemeClr val="tx1"/>
                          </a:solidFill>
                          <a:latin typeface="Arial" panose="020B0604020202020204" pitchFamily="34" charset="0"/>
                          <a:ea typeface="+mn-ea"/>
                          <a:cs typeface="Arial" panose="020B0604020202020204" pitchFamily="34" charset="0"/>
                        </a:rPr>
                        <a:t>Examples of these costs include:</a:t>
                      </a:r>
                    </a:p>
                  </a:txBody>
                  <a:tcPr anchor="ctr"/>
                </a:tc>
                <a:tc>
                  <a:txBody>
                    <a:bodyPr/>
                    <a:lstStyle/>
                    <a:p>
                      <a:pPr marL="0" algn="ctr" defTabSz="685800" rtl="0" eaLnBrk="1" fontAlgn="base" latinLnBrk="0" hangingPunct="1"/>
                      <a:r>
                        <a:rPr lang="en-US" sz="1400" b="1" i="0" kern="1200" baseline="0" dirty="0">
                          <a:solidFill>
                            <a:schemeClr val="tx1"/>
                          </a:solidFill>
                          <a:latin typeface="Arial" panose="020B0604020202020204" pitchFamily="34" charset="0"/>
                          <a:ea typeface="+mn-ea"/>
                          <a:cs typeface="Arial" panose="020B0604020202020204" pitchFamily="34" charset="0"/>
                        </a:rPr>
                        <a:t>Cost </a:t>
                      </a:r>
                    </a:p>
                  </a:txBody>
                  <a:tcPr anchor="ctr"/>
                </a:tc>
                <a:extLst>
                  <a:ext uri="{0D108BD9-81ED-4DB2-BD59-A6C34878D82A}">
                    <a16:rowId xmlns:a16="http://schemas.microsoft.com/office/drawing/2014/main" val="752496029"/>
                  </a:ext>
                </a:extLst>
              </a:tr>
              <a:tr h="403580">
                <a:tc>
                  <a:txBody>
                    <a:bodyPr/>
                    <a:lstStyle/>
                    <a:p>
                      <a:pPr lvl="1" algn="ctr" eaLnBrk="1" hangingPunct="1">
                        <a:lnSpc>
                          <a:spcPct val="90000"/>
                        </a:lnSpc>
                      </a:pPr>
                      <a:r>
                        <a:rPr lang="en-US" altLang="en-US" sz="1400" b="0" i="0" dirty="0">
                          <a:latin typeface="Arial" panose="020B0604020202020204" pitchFamily="34" charset="0"/>
                          <a:cs typeface="Arial" panose="020B0604020202020204" pitchFamily="34" charset="0"/>
                        </a:rPr>
                        <a:t>Application software maintenance.</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20,000$</a:t>
                      </a:r>
                    </a:p>
                  </a:txBody>
                  <a:tcPr/>
                </a:tc>
                <a:extLst>
                  <a:ext uri="{0D108BD9-81ED-4DB2-BD59-A6C34878D82A}">
                    <a16:rowId xmlns:a16="http://schemas.microsoft.com/office/drawing/2014/main" val="3790711901"/>
                  </a:ext>
                </a:extLst>
              </a:tr>
              <a:tr h="0">
                <a:tc>
                  <a:txBody>
                    <a:bodyPr/>
                    <a:lstStyle/>
                    <a:p>
                      <a:pPr lvl="1" algn="ctr" eaLnBrk="1" hangingPunct="1">
                        <a:lnSpc>
                          <a:spcPct val="90000"/>
                        </a:lnSpc>
                      </a:pPr>
                      <a:r>
                        <a:rPr lang="en-US" altLang="en-US" sz="1400" b="0" i="0" dirty="0">
                          <a:latin typeface="Arial" panose="020B0604020202020204" pitchFamily="34" charset="0"/>
                          <a:cs typeface="Arial" panose="020B0604020202020204" pitchFamily="34" charset="0"/>
                        </a:rPr>
                        <a:t>Incremental data storage expenses.</a:t>
                      </a:r>
                    </a:p>
                  </a:txBody>
                  <a:tcPr/>
                </a:tc>
                <a:tc>
                  <a:txBody>
                    <a:bodyPr/>
                    <a:lstStyle/>
                    <a:p>
                      <a:pPr algn="l" rtl="0" fontAlgn="base"/>
                      <a:r>
                        <a:rPr lang="en-US" b="0" i="0" dirty="0">
                          <a:effectLst/>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659169116"/>
                  </a:ext>
                </a:extLst>
              </a:tr>
              <a:tr h="409695">
                <a:tc>
                  <a:txBody>
                    <a:bodyPr/>
                    <a:lstStyle/>
                    <a:p>
                      <a:pPr marL="342900" marR="0" lvl="1" indent="0" algn="ctr" defTabSz="685800" rtl="0" eaLnBrk="1" fontAlgn="auto"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Incremental communications.</a:t>
                      </a:r>
                    </a:p>
                  </a:txBody>
                  <a:tcPr/>
                </a:tc>
                <a:tc>
                  <a:txBody>
                    <a:bodyPr/>
                    <a:lstStyle/>
                    <a:p>
                      <a:pPr algn="l" rtl="0" fontAlgn="base"/>
                      <a:r>
                        <a:rPr lang="en-US" b="0" i="0" dirty="0">
                          <a:effectLst/>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64458243"/>
                  </a:ext>
                </a:extLst>
              </a:tr>
              <a:tr h="211525">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Software.</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078679837"/>
                  </a:ext>
                </a:extLst>
              </a:tr>
              <a:tr h="274020">
                <a:tc>
                  <a:txBody>
                    <a:bodyPr/>
                    <a:lstStyle/>
                    <a:p>
                      <a:pPr algn="ctr" rtl="0" fontAlgn="base"/>
                      <a:r>
                        <a:rPr lang="en-US" sz="1400" b="0" i="0" dirty="0">
                          <a:effectLst/>
                          <a:latin typeface="Arial" panose="020B0604020202020204" pitchFamily="34" charset="0"/>
                          <a:cs typeface="Arial" panose="020B0604020202020204" pitchFamily="34" charset="0"/>
                        </a:rPr>
                        <a:t>Hardware.</a:t>
                      </a:r>
                    </a:p>
                  </a:txBody>
                  <a:tcPr/>
                </a:tc>
                <a:tc>
                  <a:txBody>
                    <a:bodyPr/>
                    <a:lstStyle/>
                    <a:p>
                      <a:pPr algn="l" rtl="0" fontAlgn="base"/>
                      <a:r>
                        <a:rPr lang="en-US" b="0" i="0" dirty="0">
                          <a:effectLst/>
                          <a:latin typeface="Arial" panose="020B0604020202020204" pitchFamily="34" charset="0"/>
                          <a:cs typeface="Arial" panose="020B0604020202020204" pitchFamily="34" charset="0"/>
                        </a:rPr>
                        <a:t>1000$</a:t>
                      </a:r>
                    </a:p>
                  </a:txBody>
                  <a:tcPr/>
                </a:tc>
                <a:extLst>
                  <a:ext uri="{0D108BD9-81ED-4DB2-BD59-A6C34878D82A}">
                    <a16:rowId xmlns:a16="http://schemas.microsoft.com/office/drawing/2014/main" val="1549960940"/>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Supplies and other expenses. </a:t>
                      </a:r>
                    </a:p>
                  </a:txBody>
                  <a:tcPr/>
                </a:tc>
                <a:tc>
                  <a:txBody>
                    <a:bodyPr/>
                    <a:lstStyle/>
                    <a:p>
                      <a:pPr fontAlgn="t"/>
                      <a:r>
                        <a:rPr lang="en-US" b="0" i="0" dirty="0">
                          <a:effectLst/>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86715754"/>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1" i="0" dirty="0">
                          <a:latin typeface="Arial" panose="020B0604020202020204" pitchFamily="34" charset="0"/>
                          <a:cs typeface="Arial" panose="020B0604020202020204" pitchFamily="34" charset="0"/>
                        </a:rPr>
                        <a:t>Total</a:t>
                      </a:r>
                      <a:r>
                        <a:rPr lang="en-US" altLang="en-US" sz="1400" b="0" i="0" dirty="0">
                          <a:latin typeface="Arial" panose="020B0604020202020204" pitchFamily="34" charset="0"/>
                          <a:cs typeface="Arial" panose="020B0604020202020204" pitchFamily="34" charset="0"/>
                        </a:rPr>
                        <a:t>  Recurring cost</a:t>
                      </a:r>
                    </a:p>
                  </a:txBody>
                  <a:tcPr/>
                </a:tc>
                <a:tc>
                  <a:txBody>
                    <a:bodyPr/>
                    <a:lstStyle/>
                    <a:p>
                      <a:pPr fontAlgn="t"/>
                      <a:r>
                        <a:rPr lang="en-US" b="0" i="0" dirty="0">
                          <a:effectLst/>
                          <a:latin typeface="Arial" panose="020B0604020202020204" pitchFamily="34" charset="0"/>
                          <a:cs typeface="Arial" panose="020B0604020202020204" pitchFamily="34" charset="0"/>
                        </a:rPr>
                        <a:t>29,600$</a:t>
                      </a:r>
                    </a:p>
                  </a:txBody>
                  <a:tcPr/>
                </a:tc>
                <a:extLst>
                  <a:ext uri="{0D108BD9-81ED-4DB2-BD59-A6C34878D82A}">
                    <a16:rowId xmlns:a16="http://schemas.microsoft.com/office/drawing/2014/main" val="1563308227"/>
                  </a:ext>
                </a:extLst>
              </a:tr>
            </a:tbl>
          </a:graphicData>
        </a:graphic>
      </p:graphicFrame>
    </p:spTree>
    <p:extLst>
      <p:ext uri="{BB962C8B-B14F-4D97-AF65-F5344CB8AC3E}">
        <p14:creationId xmlns:p14="http://schemas.microsoft.com/office/powerpoint/2010/main" val="372496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E8B47E-C6C9-4846-C879-659B63E8DD81}"/>
              </a:ext>
            </a:extLst>
          </p:cNvPr>
          <p:cNvSpPr>
            <a:spLocks noGrp="1"/>
          </p:cNvSpPr>
          <p:nvPr>
            <p:ph type="body" idx="1"/>
          </p:nvPr>
        </p:nvSpPr>
        <p:spPr>
          <a:xfrm>
            <a:off x="720000" y="116105"/>
            <a:ext cx="7344708" cy="4699795"/>
          </a:xfrm>
        </p:spPr>
        <p:txBody>
          <a:bodyPr/>
          <a:lstStyle/>
          <a:p>
            <a:r>
              <a:rPr lang="x-none" sz="1600" cap="none" dirty="0">
                <a:latin typeface="Times New Roman" panose="02020603050405020304" pitchFamily="18" charset="0"/>
                <a:cs typeface="Times New Roman" panose="02020603050405020304" pitchFamily="18" charset="0"/>
              </a:rPr>
              <a:t>The initial investment of a project in year 0 amounts </a:t>
            </a:r>
            <a:r>
              <a:rPr lang="x-none" sz="1600" cap="none">
                <a:latin typeface="Times New Roman" panose="02020603050405020304" pitchFamily="18" charset="0"/>
                <a:cs typeface="Times New Roman" panose="02020603050405020304" pitchFamily="18" charset="0"/>
              </a:rPr>
              <a:t>to </a:t>
            </a:r>
            <a:r>
              <a:rPr lang="en-US" sz="1600" cap="none" dirty="0">
                <a:solidFill>
                  <a:srgbClr val="C00000"/>
                </a:solidFill>
                <a:latin typeface="Times New Roman" panose="02020603050405020304" pitchFamily="18" charset="0"/>
                <a:cs typeface="Times New Roman" panose="02020603050405020304" pitchFamily="18" charset="0"/>
              </a:rPr>
              <a:t>10</a:t>
            </a:r>
            <a:r>
              <a:rPr lang="x-none" sz="1600" cap="none">
                <a:solidFill>
                  <a:srgbClr val="C00000"/>
                </a:solidFill>
                <a:latin typeface="Times New Roman" panose="02020603050405020304" pitchFamily="18" charset="0"/>
                <a:cs typeface="Times New Roman" panose="02020603050405020304" pitchFamily="18" charset="0"/>
              </a:rPr>
              <a:t>0k </a:t>
            </a:r>
            <a:r>
              <a:rPr lang="x-none" sz="1600" cap="none" dirty="0">
                <a:solidFill>
                  <a:srgbClr val="C00000"/>
                </a:solidFill>
                <a:latin typeface="Times New Roman" panose="02020603050405020304" pitchFamily="18" charset="0"/>
                <a:cs typeface="Times New Roman" panose="02020603050405020304" pitchFamily="18" charset="0"/>
              </a:rPr>
              <a:t>$ </a:t>
            </a:r>
            <a:r>
              <a:rPr lang="x-none" sz="1600" cap="none" dirty="0">
                <a:latin typeface="Times New Roman" panose="02020603050405020304" pitchFamily="18" charset="0"/>
                <a:cs typeface="Times New Roman" panose="02020603050405020304" pitchFamily="18" charset="0"/>
              </a:rPr>
              <a:t>while the cash flow generated by the project will begin at </a:t>
            </a:r>
            <a:r>
              <a:rPr lang="x-none" sz="1600" cap="none" dirty="0">
                <a:solidFill>
                  <a:srgbClr val="C00000"/>
                </a:solidFill>
                <a:latin typeface="Times New Roman" panose="02020603050405020304" pitchFamily="18" charset="0"/>
                <a:cs typeface="Times New Roman" panose="02020603050405020304" pitchFamily="18" charset="0"/>
              </a:rPr>
              <a:t>40k $</a:t>
            </a:r>
            <a:r>
              <a:rPr lang="x-none" sz="1600" cap="none" dirty="0">
                <a:latin typeface="Times New Roman" panose="02020603050405020304" pitchFamily="18" charset="0"/>
                <a:cs typeface="Times New Roman" panose="02020603050405020304" pitchFamily="18" charset="0"/>
              </a:rPr>
              <a:t> in one year and increases by </a:t>
            </a:r>
            <a:r>
              <a:rPr lang="x-none" sz="1600" cap="none" dirty="0">
                <a:solidFill>
                  <a:srgbClr val="C00000"/>
                </a:solidFill>
                <a:latin typeface="Times New Roman" panose="02020603050405020304" pitchFamily="18" charset="0"/>
                <a:cs typeface="Times New Roman" panose="02020603050405020304" pitchFamily="18" charset="0"/>
              </a:rPr>
              <a:t>10k $ </a:t>
            </a:r>
            <a:r>
              <a:rPr lang="x-none" sz="1600" cap="none" dirty="0">
                <a:latin typeface="Times New Roman" panose="02020603050405020304" pitchFamily="18" charset="0"/>
                <a:cs typeface="Times New Roman" panose="02020603050405020304" pitchFamily="18" charset="0"/>
              </a:rPr>
              <a:t>each year until year 5 Assume the Count Rate is 20</a:t>
            </a:r>
            <a:r>
              <a:rPr lang="x-none" sz="1600" cap="none">
                <a:latin typeface="Times New Roman" panose="02020603050405020304" pitchFamily="18" charset="0"/>
                <a:cs typeface="Times New Roman" panose="02020603050405020304" pitchFamily="18" charset="0"/>
              </a:rPr>
              <a:t>% would </a:t>
            </a:r>
            <a:r>
              <a:rPr lang="x-none" sz="1600" cap="none" dirty="0">
                <a:latin typeface="Times New Roman" panose="02020603050405020304" pitchFamily="18" charset="0"/>
                <a:cs typeface="Times New Roman" panose="02020603050405020304" pitchFamily="18" charset="0"/>
              </a:rPr>
              <a:t>you</a:t>
            </a:r>
          </a:p>
          <a:p>
            <a:pPr marL="152400" indent="0">
              <a:buNone/>
            </a:pPr>
            <a:r>
              <a:rPr lang="x-none" sz="1600" cap="none" dirty="0">
                <a:solidFill>
                  <a:schemeClr val="accent5">
                    <a:lumMod val="75000"/>
                  </a:schemeClr>
                </a:solidFill>
                <a:latin typeface="Times New Roman" panose="02020603050405020304" pitchFamily="18" charset="0"/>
                <a:cs typeface="Times New Roman" panose="02020603050405020304" pitchFamily="18" charset="0"/>
              </a:rPr>
              <a:t>        Accept </a:t>
            </a:r>
            <a:r>
              <a:rPr lang="x-none" sz="1600" cap="none" dirty="0">
                <a:latin typeface="Times New Roman" panose="02020603050405020304" pitchFamily="18" charset="0"/>
                <a:cs typeface="Times New Roman" panose="02020603050405020304" pitchFamily="18" charset="0"/>
              </a:rPr>
              <a:t>this project ???</a:t>
            </a:r>
          </a:p>
          <a:p>
            <a:pPr marL="152400" indent="0">
              <a:buNone/>
            </a:pPr>
            <a:endParaRPr lang="x-none" sz="1600" cap="none" dirty="0"/>
          </a:p>
        </p:txBody>
      </p:sp>
      <p:graphicFrame>
        <p:nvGraphicFramePr>
          <p:cNvPr id="3" name="Table 3">
            <a:extLst>
              <a:ext uri="{FF2B5EF4-FFF2-40B4-BE49-F238E27FC236}">
                <a16:creationId xmlns:a16="http://schemas.microsoft.com/office/drawing/2014/main" id="{B4CE49AC-AFE3-C9F1-88AE-74198104A564}"/>
              </a:ext>
            </a:extLst>
          </p:cNvPr>
          <p:cNvGraphicFramePr>
            <a:graphicFrameLocks noGrp="1"/>
          </p:cNvGraphicFramePr>
          <p:nvPr>
            <p:extLst>
              <p:ext uri="{D42A27DB-BD31-4B8C-83A1-F6EECF244321}">
                <p14:modId xmlns:p14="http://schemas.microsoft.com/office/powerpoint/2010/main" val="3593899990"/>
              </p:ext>
            </p:extLst>
          </p:nvPr>
        </p:nvGraphicFramePr>
        <p:xfrm>
          <a:off x="1360129" y="1350753"/>
          <a:ext cx="6096000" cy="2595880"/>
        </p:xfrm>
        <a:graphic>
          <a:graphicData uri="http://schemas.openxmlformats.org/drawingml/2006/table">
            <a:tbl>
              <a:tblPr firstRow="1" bandRow="1">
                <a:tableStyleId>{ACEC465E-8AD9-4621-9E5B-317372E20B35}</a:tableStyleId>
              </a:tblPr>
              <a:tblGrid>
                <a:gridCol w="1524000">
                  <a:extLst>
                    <a:ext uri="{9D8B030D-6E8A-4147-A177-3AD203B41FA5}">
                      <a16:colId xmlns:a16="http://schemas.microsoft.com/office/drawing/2014/main" val="2243165782"/>
                    </a:ext>
                  </a:extLst>
                </a:gridCol>
                <a:gridCol w="1524000">
                  <a:extLst>
                    <a:ext uri="{9D8B030D-6E8A-4147-A177-3AD203B41FA5}">
                      <a16:colId xmlns:a16="http://schemas.microsoft.com/office/drawing/2014/main" val="2276153661"/>
                    </a:ext>
                  </a:extLst>
                </a:gridCol>
                <a:gridCol w="1524000">
                  <a:extLst>
                    <a:ext uri="{9D8B030D-6E8A-4147-A177-3AD203B41FA5}">
                      <a16:colId xmlns:a16="http://schemas.microsoft.com/office/drawing/2014/main" val="2231616839"/>
                    </a:ext>
                  </a:extLst>
                </a:gridCol>
                <a:gridCol w="1524000">
                  <a:extLst>
                    <a:ext uri="{9D8B030D-6E8A-4147-A177-3AD203B41FA5}">
                      <a16:colId xmlns:a16="http://schemas.microsoft.com/office/drawing/2014/main" val="3233878285"/>
                    </a:ext>
                  </a:extLst>
                </a:gridCol>
              </a:tblGrid>
              <a:tr h="370840">
                <a:tc>
                  <a:txBody>
                    <a:bodyPr/>
                    <a:lstStyle/>
                    <a:p>
                      <a:r>
                        <a:rPr lang="ar-SA"/>
                        <a:t>Year</a:t>
                      </a:r>
                      <a:endParaRPr lang="en-US"/>
                    </a:p>
                  </a:txBody>
                  <a:tcPr/>
                </a:tc>
                <a:tc>
                  <a:txBody>
                    <a:bodyPr/>
                    <a:lstStyle/>
                    <a:p>
                      <a:r>
                        <a:rPr lang="ar-SA"/>
                        <a:t>Date</a:t>
                      </a:r>
                      <a:endParaRPr lang="en-US"/>
                    </a:p>
                  </a:txBody>
                  <a:tcPr/>
                </a:tc>
                <a:tc>
                  <a:txBody>
                    <a:bodyPr/>
                    <a:lstStyle/>
                    <a:p>
                      <a:r>
                        <a:rPr lang="ar-SA"/>
                        <a:t>Cash flow</a:t>
                      </a:r>
                      <a:endParaRPr lang="en-US"/>
                    </a:p>
                  </a:txBody>
                  <a:tcPr/>
                </a:tc>
                <a:tc>
                  <a:txBody>
                    <a:bodyPr/>
                    <a:lstStyle/>
                    <a:p>
                      <a:r>
                        <a:rPr lang="ar-SA"/>
                        <a:t>Pv</a:t>
                      </a:r>
                      <a:endParaRPr lang="en-US"/>
                    </a:p>
                  </a:txBody>
                  <a:tcPr/>
                </a:tc>
                <a:extLst>
                  <a:ext uri="{0D108BD9-81ED-4DB2-BD59-A6C34878D82A}">
                    <a16:rowId xmlns:a16="http://schemas.microsoft.com/office/drawing/2014/main" val="2877514442"/>
                  </a:ext>
                </a:extLst>
              </a:tr>
              <a:tr h="370840">
                <a:tc>
                  <a:txBody>
                    <a:bodyPr/>
                    <a:lstStyle/>
                    <a:p>
                      <a:r>
                        <a:rPr lang="ar-SA"/>
                        <a:t>0</a:t>
                      </a:r>
                      <a:endParaRPr lang="en-US"/>
                    </a:p>
                  </a:txBody>
                  <a:tcPr/>
                </a:tc>
                <a:tc>
                  <a:txBody>
                    <a:bodyPr/>
                    <a:lstStyle/>
                    <a:p>
                      <a:r>
                        <a:rPr lang="en-US" dirty="0"/>
                        <a:t>31/12/2022</a:t>
                      </a:r>
                    </a:p>
                  </a:txBody>
                  <a:tcPr/>
                </a:tc>
                <a:tc>
                  <a:txBody>
                    <a:bodyPr/>
                    <a:lstStyle/>
                    <a:p>
                      <a:r>
                        <a:rPr lang="ar-SA"/>
                        <a:t>100-K</a:t>
                      </a:r>
                      <a:endParaRPr lang="en-US"/>
                    </a:p>
                  </a:txBody>
                  <a:tcPr/>
                </a:tc>
                <a:tc>
                  <a:txBody>
                    <a:bodyPr/>
                    <a:lstStyle/>
                    <a:p>
                      <a:r>
                        <a:rPr lang="ar-SA"/>
                        <a:t>100-K</a:t>
                      </a:r>
                      <a:endParaRPr lang="en-US"/>
                    </a:p>
                  </a:txBody>
                  <a:tcPr/>
                </a:tc>
                <a:extLst>
                  <a:ext uri="{0D108BD9-81ED-4DB2-BD59-A6C34878D82A}">
                    <a16:rowId xmlns:a16="http://schemas.microsoft.com/office/drawing/2014/main" val="346284850"/>
                  </a:ext>
                </a:extLst>
              </a:tr>
              <a:tr h="370840">
                <a:tc>
                  <a:txBody>
                    <a:bodyPr/>
                    <a:lstStyle/>
                    <a:p>
                      <a:r>
                        <a:rPr lang="ar-SA"/>
                        <a:t>1</a:t>
                      </a:r>
                      <a:endParaRPr lang="en-US"/>
                    </a:p>
                  </a:txBody>
                  <a:tcPr/>
                </a:tc>
                <a:tc>
                  <a:txBody>
                    <a:bodyPr/>
                    <a:lstStyle/>
                    <a:p>
                      <a:r>
                        <a:rPr lang="en-US" dirty="0"/>
                        <a:t>31/12/2023</a:t>
                      </a:r>
                    </a:p>
                  </a:txBody>
                  <a:tcPr/>
                </a:tc>
                <a:tc>
                  <a:txBody>
                    <a:bodyPr/>
                    <a:lstStyle/>
                    <a:p>
                      <a:r>
                        <a:rPr lang="ar-SA"/>
                        <a:t>40 K</a:t>
                      </a:r>
                      <a:endParaRPr lang="en-US"/>
                    </a:p>
                  </a:txBody>
                  <a:tcPr/>
                </a:tc>
                <a:tc>
                  <a:txBody>
                    <a:bodyPr/>
                    <a:lstStyle/>
                    <a:p>
                      <a:r>
                        <a:rPr lang="ar-SA" dirty="0"/>
                        <a:t>33.33K</a:t>
                      </a:r>
                      <a:endParaRPr lang="en-US" dirty="0"/>
                    </a:p>
                  </a:txBody>
                  <a:tcPr/>
                </a:tc>
                <a:extLst>
                  <a:ext uri="{0D108BD9-81ED-4DB2-BD59-A6C34878D82A}">
                    <a16:rowId xmlns:a16="http://schemas.microsoft.com/office/drawing/2014/main" val="3234607204"/>
                  </a:ext>
                </a:extLst>
              </a:tr>
              <a:tr h="370840">
                <a:tc>
                  <a:txBody>
                    <a:bodyPr/>
                    <a:lstStyle/>
                    <a:p>
                      <a:r>
                        <a:rPr lang="ar-SA"/>
                        <a:t>2</a:t>
                      </a:r>
                      <a:endParaRPr lang="en-US"/>
                    </a:p>
                  </a:txBody>
                  <a:tcPr/>
                </a:tc>
                <a:tc>
                  <a:txBody>
                    <a:bodyPr/>
                    <a:lstStyle/>
                    <a:p>
                      <a:r>
                        <a:rPr lang="en-US" dirty="0"/>
                        <a:t>31/12/2024</a:t>
                      </a:r>
                    </a:p>
                  </a:txBody>
                  <a:tcPr/>
                </a:tc>
                <a:tc>
                  <a:txBody>
                    <a:bodyPr/>
                    <a:lstStyle/>
                    <a:p>
                      <a:r>
                        <a:rPr lang="ar-SA"/>
                        <a:t>50K</a:t>
                      </a:r>
                      <a:endParaRPr lang="en-US"/>
                    </a:p>
                  </a:txBody>
                  <a:tcPr/>
                </a:tc>
                <a:tc>
                  <a:txBody>
                    <a:bodyPr/>
                    <a:lstStyle/>
                    <a:p>
                      <a:r>
                        <a:rPr lang="ar-SA"/>
                        <a:t>34.72K</a:t>
                      </a:r>
                      <a:endParaRPr lang="en-US"/>
                    </a:p>
                  </a:txBody>
                  <a:tcPr/>
                </a:tc>
                <a:extLst>
                  <a:ext uri="{0D108BD9-81ED-4DB2-BD59-A6C34878D82A}">
                    <a16:rowId xmlns:a16="http://schemas.microsoft.com/office/drawing/2014/main" val="841088767"/>
                  </a:ext>
                </a:extLst>
              </a:tr>
              <a:tr h="370840">
                <a:tc>
                  <a:txBody>
                    <a:bodyPr/>
                    <a:lstStyle/>
                    <a:p>
                      <a:r>
                        <a:rPr lang="ar-SA" dirty="0"/>
                        <a:t>3</a:t>
                      </a:r>
                      <a:endParaRPr lang="en-US" dirty="0"/>
                    </a:p>
                  </a:txBody>
                  <a:tcPr/>
                </a:tc>
                <a:tc>
                  <a:txBody>
                    <a:bodyPr/>
                    <a:lstStyle/>
                    <a:p>
                      <a:r>
                        <a:rPr lang="en-US" dirty="0"/>
                        <a:t>31/12/2025</a:t>
                      </a:r>
                    </a:p>
                  </a:txBody>
                  <a:tcPr/>
                </a:tc>
                <a:tc>
                  <a:txBody>
                    <a:bodyPr/>
                    <a:lstStyle/>
                    <a:p>
                      <a:r>
                        <a:rPr lang="ar-SA"/>
                        <a:t>60K</a:t>
                      </a:r>
                      <a:endParaRPr lang="en-US"/>
                    </a:p>
                  </a:txBody>
                  <a:tcPr/>
                </a:tc>
                <a:tc>
                  <a:txBody>
                    <a:bodyPr/>
                    <a:lstStyle/>
                    <a:p>
                      <a:r>
                        <a:rPr lang="ar-SA"/>
                        <a:t>34.72K</a:t>
                      </a:r>
                      <a:endParaRPr lang="en-US"/>
                    </a:p>
                  </a:txBody>
                  <a:tcPr/>
                </a:tc>
                <a:extLst>
                  <a:ext uri="{0D108BD9-81ED-4DB2-BD59-A6C34878D82A}">
                    <a16:rowId xmlns:a16="http://schemas.microsoft.com/office/drawing/2014/main" val="798840562"/>
                  </a:ext>
                </a:extLst>
              </a:tr>
              <a:tr h="370840">
                <a:tc>
                  <a:txBody>
                    <a:bodyPr/>
                    <a:lstStyle/>
                    <a:p>
                      <a:r>
                        <a:rPr lang="ar-SA"/>
                        <a:t>4</a:t>
                      </a:r>
                      <a:endParaRPr lang="en-US"/>
                    </a:p>
                  </a:txBody>
                  <a:tcPr/>
                </a:tc>
                <a:tc>
                  <a:txBody>
                    <a:bodyPr/>
                    <a:lstStyle/>
                    <a:p>
                      <a:r>
                        <a:rPr lang="en-US" dirty="0"/>
                        <a:t>31/12/2026</a:t>
                      </a:r>
                    </a:p>
                  </a:txBody>
                  <a:tcPr/>
                </a:tc>
                <a:tc>
                  <a:txBody>
                    <a:bodyPr/>
                    <a:lstStyle/>
                    <a:p>
                      <a:r>
                        <a:rPr lang="ar-SA"/>
                        <a:t>70K</a:t>
                      </a:r>
                      <a:endParaRPr lang="en-US"/>
                    </a:p>
                  </a:txBody>
                  <a:tcPr/>
                </a:tc>
                <a:tc>
                  <a:txBody>
                    <a:bodyPr/>
                    <a:lstStyle/>
                    <a:p>
                      <a:r>
                        <a:rPr lang="ar-SA"/>
                        <a:t>33.75K</a:t>
                      </a:r>
                      <a:endParaRPr lang="en-US"/>
                    </a:p>
                  </a:txBody>
                  <a:tcPr/>
                </a:tc>
                <a:extLst>
                  <a:ext uri="{0D108BD9-81ED-4DB2-BD59-A6C34878D82A}">
                    <a16:rowId xmlns:a16="http://schemas.microsoft.com/office/drawing/2014/main" val="2285690065"/>
                  </a:ext>
                </a:extLst>
              </a:tr>
              <a:tr h="370840">
                <a:tc>
                  <a:txBody>
                    <a:bodyPr/>
                    <a:lstStyle/>
                    <a:p>
                      <a:r>
                        <a:rPr lang="ar-SA"/>
                        <a:t>5</a:t>
                      </a:r>
                      <a:endParaRPr lang="en-US"/>
                    </a:p>
                  </a:txBody>
                  <a:tcPr/>
                </a:tc>
                <a:tc>
                  <a:txBody>
                    <a:bodyPr/>
                    <a:lstStyle/>
                    <a:p>
                      <a:r>
                        <a:rPr lang="en-US" dirty="0"/>
                        <a:t>31/12/2027</a:t>
                      </a:r>
                    </a:p>
                  </a:txBody>
                  <a:tcPr/>
                </a:tc>
                <a:tc>
                  <a:txBody>
                    <a:bodyPr/>
                    <a:lstStyle/>
                    <a:p>
                      <a:r>
                        <a:rPr lang="ar-SA"/>
                        <a:t>80K</a:t>
                      </a:r>
                      <a:endParaRPr lang="en-US"/>
                    </a:p>
                  </a:txBody>
                  <a:tcPr/>
                </a:tc>
                <a:tc>
                  <a:txBody>
                    <a:bodyPr/>
                    <a:lstStyle/>
                    <a:p>
                      <a:r>
                        <a:rPr lang="ar-SA" dirty="0"/>
                        <a:t>32.15K</a:t>
                      </a:r>
                      <a:endParaRPr lang="en-US" dirty="0"/>
                    </a:p>
                  </a:txBody>
                  <a:tcPr/>
                </a:tc>
                <a:extLst>
                  <a:ext uri="{0D108BD9-81ED-4DB2-BD59-A6C34878D82A}">
                    <a16:rowId xmlns:a16="http://schemas.microsoft.com/office/drawing/2014/main" val="3914153399"/>
                  </a:ext>
                </a:extLst>
              </a:tr>
            </a:tbl>
          </a:graphicData>
        </a:graphic>
      </p:graphicFrame>
      <p:sp>
        <p:nvSpPr>
          <p:cNvPr id="4" name="TextBox 3">
            <a:extLst>
              <a:ext uri="{FF2B5EF4-FFF2-40B4-BE49-F238E27FC236}">
                <a16:creationId xmlns:a16="http://schemas.microsoft.com/office/drawing/2014/main" id="{18192D62-E079-35C0-354C-20FAD2EC2C0B}"/>
              </a:ext>
            </a:extLst>
          </p:cNvPr>
          <p:cNvSpPr txBox="1"/>
          <p:nvPr/>
        </p:nvSpPr>
        <p:spPr>
          <a:xfrm rot="10800000" flipV="1">
            <a:off x="1360130" y="4019629"/>
            <a:ext cx="3514276" cy="338554"/>
          </a:xfrm>
          <a:prstGeom prst="rect">
            <a:avLst/>
          </a:prstGeom>
          <a:noFill/>
        </p:spPr>
        <p:txBody>
          <a:bodyPr wrap="square" rtlCol="0">
            <a:spAutoFit/>
          </a:bodyPr>
          <a:lstStyle/>
          <a:p>
            <a:pPr algn="l"/>
            <a:r>
              <a:rPr lang="ar-SA" sz="1600" dirty="0" err="1">
                <a:highlight>
                  <a:srgbClr val="C0C0C0"/>
                </a:highlight>
              </a:rPr>
              <a:t>Npv</a:t>
            </a:r>
            <a:r>
              <a:rPr lang="en-US" sz="1600" dirty="0">
                <a:highlight>
                  <a:srgbClr val="C0C0C0"/>
                </a:highlight>
              </a:rPr>
              <a:t> </a:t>
            </a:r>
            <a:r>
              <a:rPr lang="ar-SA" sz="1600" dirty="0">
                <a:highlight>
                  <a:srgbClr val="C0C0C0"/>
                </a:highlight>
              </a:rPr>
              <a:t>=</a:t>
            </a:r>
            <a:r>
              <a:rPr lang="en-US" sz="1600" dirty="0">
                <a:highlight>
                  <a:srgbClr val="C0C0C0"/>
                </a:highlight>
              </a:rPr>
              <a:t> -100+168.67=68.67</a:t>
            </a:r>
          </a:p>
        </p:txBody>
      </p:sp>
      <p:sp>
        <p:nvSpPr>
          <p:cNvPr id="6" name="TextBox 5">
            <a:extLst>
              <a:ext uri="{FF2B5EF4-FFF2-40B4-BE49-F238E27FC236}">
                <a16:creationId xmlns:a16="http://schemas.microsoft.com/office/drawing/2014/main" id="{D5DC4D75-C770-5E00-862B-A5661B7530D0}"/>
              </a:ext>
            </a:extLst>
          </p:cNvPr>
          <p:cNvSpPr txBox="1"/>
          <p:nvPr/>
        </p:nvSpPr>
        <p:spPr>
          <a:xfrm>
            <a:off x="2248724" y="4504175"/>
            <a:ext cx="4318811" cy="523220"/>
          </a:xfrm>
          <a:prstGeom prst="rect">
            <a:avLst/>
          </a:prstGeom>
          <a:noFill/>
        </p:spPr>
        <p:txBody>
          <a:bodyPr wrap="none" rtlCol="0">
            <a:spAutoFit/>
          </a:bodyPr>
          <a:lstStyle/>
          <a:p>
            <a:r>
              <a:rPr lang="en-US" b="1" dirty="0">
                <a:highlight>
                  <a:srgbClr val="C0C0C0"/>
                </a:highlight>
              </a:rPr>
              <a:t>Break even Point in Units = 25000/ (75-50) = 1000</a:t>
            </a:r>
          </a:p>
          <a:p>
            <a:endParaRPr lang="x-none" dirty="0">
              <a:highlight>
                <a:srgbClr val="C0C0C0"/>
              </a:highlight>
            </a:endParaRPr>
          </a:p>
        </p:txBody>
      </p:sp>
    </p:spTree>
    <p:extLst>
      <p:ext uri="{BB962C8B-B14F-4D97-AF65-F5344CB8AC3E}">
        <p14:creationId xmlns:p14="http://schemas.microsoft.com/office/powerpoint/2010/main" val="40608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DB589-74C3-C181-E813-4CDA9826BAEA}"/>
              </a:ext>
            </a:extLst>
          </p:cNvPr>
          <p:cNvSpPr>
            <a:spLocks noGrp="1"/>
          </p:cNvSpPr>
          <p:nvPr>
            <p:ph type="ctrTitle"/>
          </p:nvPr>
        </p:nvSpPr>
        <p:spPr>
          <a:xfrm>
            <a:off x="1420318" y="194555"/>
            <a:ext cx="5933400" cy="422700"/>
          </a:xfrm>
        </p:spPr>
        <p:txBody>
          <a:bodyPr/>
          <a:lstStyle/>
          <a:p>
            <a:r>
              <a:rPr lang="x-none" dirty="0">
                <a:solidFill>
                  <a:schemeClr val="bg2">
                    <a:lumMod val="25000"/>
                  </a:schemeClr>
                </a:solidFill>
              </a:rPr>
              <a:t>ROI</a:t>
            </a:r>
          </a:p>
        </p:txBody>
      </p:sp>
      <p:graphicFrame>
        <p:nvGraphicFramePr>
          <p:cNvPr id="4" name="Table 3">
            <a:extLst>
              <a:ext uri="{FF2B5EF4-FFF2-40B4-BE49-F238E27FC236}">
                <a16:creationId xmlns:a16="http://schemas.microsoft.com/office/drawing/2014/main" id="{F42CB1A9-4F41-2148-6C00-6AE94FE9411D}"/>
              </a:ext>
            </a:extLst>
          </p:cNvPr>
          <p:cNvGraphicFramePr>
            <a:graphicFrameLocks noGrp="1"/>
          </p:cNvGraphicFramePr>
          <p:nvPr>
            <p:extLst>
              <p:ext uri="{D42A27DB-BD31-4B8C-83A1-F6EECF244321}">
                <p14:modId xmlns:p14="http://schemas.microsoft.com/office/powerpoint/2010/main" val="673674131"/>
              </p:ext>
            </p:extLst>
          </p:nvPr>
        </p:nvGraphicFramePr>
        <p:xfrm>
          <a:off x="1554903" y="692205"/>
          <a:ext cx="5865228" cy="3609190"/>
        </p:xfrm>
        <a:graphic>
          <a:graphicData uri="http://schemas.openxmlformats.org/drawingml/2006/table">
            <a:tbl>
              <a:tblPr/>
              <a:tblGrid>
                <a:gridCol w="1466307">
                  <a:extLst>
                    <a:ext uri="{9D8B030D-6E8A-4147-A177-3AD203B41FA5}">
                      <a16:colId xmlns:a16="http://schemas.microsoft.com/office/drawing/2014/main" val="3208169383"/>
                    </a:ext>
                  </a:extLst>
                </a:gridCol>
                <a:gridCol w="1466307">
                  <a:extLst>
                    <a:ext uri="{9D8B030D-6E8A-4147-A177-3AD203B41FA5}">
                      <a16:colId xmlns:a16="http://schemas.microsoft.com/office/drawing/2014/main" val="3104640602"/>
                    </a:ext>
                  </a:extLst>
                </a:gridCol>
                <a:gridCol w="1466307">
                  <a:extLst>
                    <a:ext uri="{9D8B030D-6E8A-4147-A177-3AD203B41FA5}">
                      <a16:colId xmlns:a16="http://schemas.microsoft.com/office/drawing/2014/main" val="3300533049"/>
                    </a:ext>
                  </a:extLst>
                </a:gridCol>
                <a:gridCol w="1466307">
                  <a:extLst>
                    <a:ext uri="{9D8B030D-6E8A-4147-A177-3AD203B41FA5}">
                      <a16:colId xmlns:a16="http://schemas.microsoft.com/office/drawing/2014/main" val="2823701918"/>
                    </a:ext>
                  </a:extLst>
                </a:gridCol>
              </a:tblGrid>
              <a:tr h="709698">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000" b="0" i="0" kern="1200" dirty="0">
                          <a:solidFill>
                            <a:schemeClr val="accent2">
                              <a:lumMod val="75000"/>
                            </a:schemeClr>
                          </a:solidFill>
                          <a:latin typeface="Times New Roman" panose="02020603050405020304" pitchFamily="18" charset="0"/>
                          <a:ea typeface="+mn-ea"/>
                          <a:cs typeface="Times New Roman" panose="02020603050405020304" pitchFamily="18" charset="0"/>
                        </a:rPr>
                        <a:t>Cost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hMerge="1">
                  <a:txBody>
                    <a:bodyPr/>
                    <a:lstStyle/>
                    <a:p>
                      <a:pPr algn="r" fontAlgn="base"/>
                      <a:endParaRPr lang="en-US" b="0" i="0" dirty="0">
                        <a:solidFill>
                          <a:srgbClr val="000000"/>
                        </a:solidFill>
                        <a:effectLst/>
                      </a:endParaRPr>
                    </a:p>
                  </a:txBody>
                  <a:tcPr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gridSpan="2">
                  <a:txBody>
                    <a:bodyPr/>
                    <a:lstStyle/>
                    <a:p>
                      <a:pPr algn="ctr" fontAlgn="base"/>
                      <a:r>
                        <a:rPr lang="en-US" sz="2000" b="0" i="0" kern="1200" dirty="0">
                          <a:solidFill>
                            <a:schemeClr val="accent2">
                              <a:lumMod val="75000"/>
                            </a:schemeClr>
                          </a:solidFill>
                          <a:latin typeface="Times New Roman" panose="02020603050405020304" pitchFamily="18" charset="0"/>
                          <a:ea typeface="+mn-ea"/>
                          <a:cs typeface="Times New Roman" panose="02020603050405020304" pitchFamily="18" charset="0"/>
                        </a:rPr>
                        <a:t>Benefits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hMerge="1">
                  <a:txBody>
                    <a:bodyPr/>
                    <a:lstStyle/>
                    <a:p>
                      <a:pPr algn="l" fontAlgn="base"/>
                      <a:endParaRPr lang="en-US" b="0" i="0" dirty="0">
                        <a:solidFill>
                          <a:srgbClr val="000000"/>
                        </a:solidFill>
                        <a:effectLst/>
                      </a:endParaRPr>
                    </a:p>
                  </a:txBody>
                  <a:tcPr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3062611357"/>
                  </a:ext>
                </a:extLst>
              </a:tr>
              <a:tr h="560288">
                <a:tc>
                  <a:txBody>
                    <a:bodyPr/>
                    <a:lstStyle/>
                    <a:p>
                      <a:pPr algn="ctr" fontAlgn="base"/>
                      <a:r>
                        <a:rPr lang="en-US" sz="1400" b="0" i="0" dirty="0">
                          <a:solidFill>
                            <a:schemeClr val="accent2">
                              <a:lumMod val="50000"/>
                            </a:schemeClr>
                          </a:solidFill>
                          <a:latin typeface="Times New Roman" panose="02020603050405020304" pitchFamily="18" charset="0"/>
                          <a:cs typeface="Times New Roman" panose="02020603050405020304" pitchFamily="18" charset="0"/>
                        </a:rPr>
                        <a:t>Category</a:t>
                      </a:r>
                      <a:endParaRPr lang="en-US" sz="1400" b="0" i="0" dirty="0">
                        <a:solidFill>
                          <a:schemeClr val="accent2">
                            <a:lumMod val="50000"/>
                          </a:schemeClr>
                        </a:solidFill>
                        <a:effectLst/>
                        <a:latin typeface="Times New Roman" panose="02020603050405020304" pitchFamily="18" charset="0"/>
                        <a:cs typeface="Times New Roman" panose="02020603050405020304" pitchFamily="18" charset="0"/>
                      </a:endParaRP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b="0" i="0" dirty="0">
                          <a:solidFill>
                            <a:schemeClr val="accent2">
                              <a:lumMod val="50000"/>
                            </a:schemeClr>
                          </a:solidFill>
                          <a:latin typeface="Times New Roman" panose="02020603050405020304" pitchFamily="18" charset="0"/>
                          <a:cs typeface="Times New Roman" panose="02020603050405020304" pitchFamily="18" charset="0"/>
                        </a:rPr>
                        <a:t>Amount in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ctr" fontAlgn="base"/>
                      <a:r>
                        <a:rPr lang="en-US" sz="1400" b="0" i="0" dirty="0">
                          <a:solidFill>
                            <a:schemeClr val="accent2">
                              <a:lumMod val="50000"/>
                            </a:schemeClr>
                          </a:solidFill>
                          <a:latin typeface="Times New Roman" panose="02020603050405020304" pitchFamily="18" charset="0"/>
                          <a:cs typeface="Times New Roman" panose="02020603050405020304" pitchFamily="18" charset="0"/>
                        </a:rPr>
                        <a:t>Category</a:t>
                      </a:r>
                      <a:endParaRPr lang="en-US" sz="1400" b="0" i="0" dirty="0">
                        <a:solidFill>
                          <a:schemeClr val="accent2">
                            <a:lumMod val="50000"/>
                          </a:schemeClr>
                        </a:solidFill>
                        <a:effectLst/>
                        <a:latin typeface="Times New Roman" panose="02020603050405020304" pitchFamily="18" charset="0"/>
                        <a:cs typeface="Times New Roman" panose="02020603050405020304" pitchFamily="18" charset="0"/>
                      </a:endParaRP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marL="0" indent="0" algn="ctr">
                        <a:buFont typeface="Arial" panose="020B0604020202020204" pitchFamily="34" charset="0"/>
                        <a:buNone/>
                      </a:pPr>
                      <a:r>
                        <a:rPr lang="en-US" sz="1400" b="0" i="0" dirty="0">
                          <a:solidFill>
                            <a:schemeClr val="accent2">
                              <a:lumMod val="50000"/>
                            </a:schemeClr>
                          </a:solidFill>
                          <a:latin typeface="Times New Roman" panose="02020603050405020304" pitchFamily="18" charset="0"/>
                          <a:cs typeface="Times New Roman" panose="02020603050405020304" pitchFamily="18" charset="0"/>
                        </a:rPr>
                        <a:t>Amount in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762203206"/>
                  </a:ext>
                </a:extLst>
              </a:tr>
              <a:tr h="560288">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Infrastructure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25,000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Reduced defect and rework</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70,000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2517355690"/>
                  </a:ext>
                </a:extLst>
              </a:tr>
              <a:tr h="434223">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Vendor</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18,000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555846339"/>
                  </a:ext>
                </a:extLst>
              </a:tr>
              <a:tr h="448231">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Training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12,000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Improved cycle time</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47,500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2668785044"/>
                  </a:ext>
                </a:extLst>
              </a:tr>
              <a:tr h="448231">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Work effort</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50,000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3281755924"/>
                  </a:ext>
                </a:extLst>
              </a:tr>
              <a:tr h="448231">
                <a:tc>
                  <a:txBody>
                    <a:bodyPr/>
                    <a:lstStyle/>
                    <a:p>
                      <a:pPr algn="l" fontAlgn="base"/>
                      <a:r>
                        <a:rPr lang="en-US" sz="1400" b="0" i="0" dirty="0">
                          <a:solidFill>
                            <a:schemeClr val="accent2">
                              <a:lumMod val="50000"/>
                            </a:schemeClr>
                          </a:solidFill>
                          <a:effectLst/>
                          <a:latin typeface="Times New Roman" panose="02020603050405020304" pitchFamily="18" charset="0"/>
                          <a:cs typeface="Times New Roman" panose="02020603050405020304" pitchFamily="18" charset="0"/>
                        </a:rPr>
                        <a:t>Total</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105,000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chemeClr val="accent2">
                              <a:lumMod val="50000"/>
                            </a:schemeClr>
                          </a:solidFill>
                          <a:effectLst/>
                          <a:latin typeface="Times New Roman" panose="02020603050405020304" pitchFamily="18" charset="0"/>
                          <a:cs typeface="Times New Roman" panose="02020603050405020304" pitchFamily="18" charset="0"/>
                        </a:rPr>
                        <a:t>Total</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117,500</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594612907"/>
                  </a:ext>
                </a:extLst>
              </a:tr>
            </a:tbl>
          </a:graphicData>
        </a:graphic>
      </p:graphicFrame>
      <p:sp>
        <p:nvSpPr>
          <p:cNvPr id="5" name="TextBox 4">
            <a:extLst>
              <a:ext uri="{FF2B5EF4-FFF2-40B4-BE49-F238E27FC236}">
                <a16:creationId xmlns:a16="http://schemas.microsoft.com/office/drawing/2014/main" id="{253E7B7E-6478-B35B-13F3-10C17743E4F7}"/>
              </a:ext>
            </a:extLst>
          </p:cNvPr>
          <p:cNvSpPr txBox="1"/>
          <p:nvPr/>
        </p:nvSpPr>
        <p:spPr>
          <a:xfrm>
            <a:off x="1420318" y="4432611"/>
            <a:ext cx="5416826" cy="523220"/>
          </a:xfrm>
          <a:prstGeom prst="rect">
            <a:avLst/>
          </a:prstGeom>
          <a:noFill/>
        </p:spPr>
        <p:txBody>
          <a:bodyPr wrap="square" rtlCol="0">
            <a:spAutoFit/>
          </a:bodyPr>
          <a:lstStyle/>
          <a:p>
            <a:r>
              <a:rPr lang="en-US" b="1" dirty="0">
                <a:highlight>
                  <a:srgbClr val="C0C0C0"/>
                </a:highlight>
              </a:rPr>
              <a:t>ROI = (117,500 – 105,000) / 105,000 = 11.9048%</a:t>
            </a:r>
          </a:p>
          <a:p>
            <a:r>
              <a:rPr lang="en-US" b="1" dirty="0">
                <a:highlight>
                  <a:srgbClr val="C0C0C0"/>
                </a:highlight>
              </a:rPr>
              <a:t>Net Benefit = 12,500 $</a:t>
            </a:r>
          </a:p>
        </p:txBody>
      </p:sp>
    </p:spTree>
    <p:extLst>
      <p:ext uri="{BB962C8B-B14F-4D97-AF65-F5344CB8AC3E}">
        <p14:creationId xmlns:p14="http://schemas.microsoft.com/office/powerpoint/2010/main" val="393545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3901500"/>
          </a:xfrm>
          <a:prstGeom prst="rect">
            <a:avLst/>
          </a:prstGeom>
        </p:spPr>
        <p:txBody>
          <a:bodyPr spcFirstLastPara="1" wrap="square" lIns="0" tIns="0" rIns="0" bIns="0" anchor="t" anchorCtr="0">
            <a:noAutofit/>
          </a:bodyPr>
          <a:lstStyle/>
          <a:p>
            <a:pPr marL="152400" lvl="0" indent="0">
              <a:buClr>
                <a:schemeClr val="dk2"/>
              </a:buClr>
              <a:buNone/>
            </a:pPr>
            <a:r>
              <a:rPr lang="en-US" cap="none" dirty="0">
                <a:latin typeface="Times New Roman" panose="02020603050405020304" pitchFamily="18" charset="0"/>
                <a:cs typeface="Times New Roman" panose="02020603050405020304" pitchFamily="18" charset="0"/>
              </a:rPr>
              <a:t>Related knowledge  bases and journalists’ data  The main  functions of  protected a journalists  information  system </a:t>
            </a:r>
            <a:r>
              <a:rPr lang="en-US" cap="none" dirty="0">
                <a:solidFill>
                  <a:srgbClr val="FF0000"/>
                </a:solidFill>
                <a:latin typeface="Times New Roman" panose="02020603050405020304" pitchFamily="18" charset="0"/>
                <a:cs typeface="Times New Roman" panose="02020603050405020304" pitchFamily="18" charset="0"/>
              </a:rPr>
              <a:t>include:</a:t>
            </a:r>
          </a:p>
          <a:p>
            <a:pPr marL="152400" lvl="0" indent="0">
              <a:buClr>
                <a:schemeClr val="dk2"/>
              </a:buClr>
              <a:buNone/>
            </a:pPr>
            <a:r>
              <a:rPr lang="en-US" cap="none" dirty="0">
                <a:latin typeface="Times New Roman" panose="02020603050405020304" pitchFamily="18" charset="0"/>
                <a:cs typeface="Times New Roman" panose="02020603050405020304" pitchFamily="18" charset="0"/>
              </a:rPr>
              <a:t>health insurance, personnel  management, staff list, attendance record, Holiday log , cost and budget management,  and management  of  complex  skills   The  results of research  conducted in wars showed, journalist’s information  systems  need  better technology  to develop, and most  of  the systems  implemented  in terms  of technology  have problems,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in  addition  to need to know Where there is an urgent need to locate journalists accurately and alert to their presence (this is done via GPS devices) in addition to computers to follow their movement and a database to store all their movements  the presence of LAN network communication and integration between systems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 Another  study has  stated  that a network’s insufficient speed results in poor performance. Also, despite information systems being implemented for many years, there are contradictory reports of problems with these systems in the USA. In some sturdiest has  been  pointed  out  that  these  systems  are  faced  with  technological  problems  and  lack of electronic communication between  organizations, lack of  proper hardware and software equipment  and shortage of technical staff .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While other findings have stated necessary infrastructures in terms of additional equipment, a centralized network, a database to deploy a system and access to external databases as s efficient. </a:t>
            </a:r>
          </a:p>
          <a:p>
            <a:pPr marL="152400" indent="0">
              <a:buClr>
                <a:schemeClr val="dk2"/>
              </a:buClr>
              <a:buNone/>
            </a:pPr>
            <a:endParaRPr lang="en-US" cap="none" dirty="0">
              <a:latin typeface="Times New Roman" panose="02020603050405020304" pitchFamily="18" charset="0"/>
              <a:cs typeface="Times New Roman" panose="02020603050405020304" pitchFamily="18" charset="0"/>
            </a:endParaRPr>
          </a:p>
          <a:p>
            <a:pPr marL="152400" indent="0">
              <a:buClr>
                <a:schemeClr val="dk2"/>
              </a:buClr>
              <a:buNone/>
            </a:pPr>
            <a:r>
              <a:rPr lang="en-US" cap="none" dirty="0">
                <a:latin typeface="Times New Roman" panose="02020603050405020304" pitchFamily="18" charset="0"/>
                <a:cs typeface="Times New Roman" panose="02020603050405020304" pitchFamily="18" charset="0"/>
              </a:rPr>
              <a:t>Therefore, in implementing systems, it is necessary to consider various factors, especially technological needs. Given that a system feasibility study and analysis leads to a better understanding of the system and ca n be used to  improve health care delivery  and  enhance  the  function of each component of the system </a:t>
            </a:r>
            <a:r>
              <a:rPr lang="en-US" sz="1100" cap="none" dirty="0">
                <a:latin typeface="Times New Roman" panose="02020603050405020304" pitchFamily="18" charset="0"/>
                <a:cs typeface="Times New Roman" panose="02020603050405020304" pitchFamily="18" charset="0"/>
              </a:rPr>
              <a:t>. </a:t>
            </a:r>
            <a:endParaRPr lang="x-none" sz="1100"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lvl="0" algn="l"/>
            <a:r>
              <a:rPr lang="en-US" altLang="en-US" dirty="0">
                <a:solidFill>
                  <a:srgbClr val="FF0000"/>
                </a:solidFill>
              </a:rPr>
              <a:t>Technical</a:t>
            </a:r>
            <a:r>
              <a:rPr lang="en-US" altLang="en-US" dirty="0"/>
              <a:t> feasibility</a:t>
            </a:r>
            <a:r>
              <a:rPr lang="ar-SA" altLang="en-US" dirty="0"/>
              <a:t>:</a:t>
            </a:r>
            <a:endParaRPr dirty="0"/>
          </a:p>
        </p:txBody>
      </p:sp>
    </p:spTree>
    <p:extLst>
      <p:ext uri="{BB962C8B-B14F-4D97-AF65-F5344CB8AC3E}">
        <p14:creationId xmlns:p14="http://schemas.microsoft.com/office/powerpoint/2010/main" val="151581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4017364"/>
          </a:xfrm>
          <a:prstGeom prst="rect">
            <a:avLst/>
          </a:prstGeom>
        </p:spPr>
        <p:txBody>
          <a:bodyPr spcFirstLastPara="1" wrap="square" lIns="0" tIns="0" rIns="0" bIns="0" anchor="t" anchorCtr="0">
            <a:noAutofit/>
          </a:bodyPr>
          <a:lstStyle/>
          <a:p>
            <a:r>
              <a:rPr lang="en-US" altLang="en-US" sz="1600" dirty="0">
                <a:solidFill>
                  <a:srgbClr val="FF0000"/>
                </a:solidFill>
                <a:latin typeface="Times New Roman" panose="02020603050405020304" pitchFamily="18" charset="0"/>
                <a:cs typeface="Times New Roman" panose="02020603050405020304" pitchFamily="18" charset="0"/>
              </a:rPr>
              <a:t>Operational</a:t>
            </a:r>
            <a:r>
              <a:rPr lang="en-US" altLang="en-US" sz="1600" dirty="0">
                <a:latin typeface="Times New Roman" panose="02020603050405020304" pitchFamily="18" charset="0"/>
                <a:cs typeface="Times New Roman" panose="02020603050405020304" pitchFamily="18" charset="0"/>
              </a:rPr>
              <a:t> feasibility</a:t>
            </a:r>
            <a:r>
              <a:rPr lang="ar-SA" altLang="en-US" sz="1400" dirty="0">
                <a:latin typeface="Times New Roman" panose="02020603050405020304" pitchFamily="18" charset="0"/>
                <a:cs typeface="Times New Roman" panose="02020603050405020304" pitchFamily="18" charset="0"/>
              </a:rPr>
              <a:t>:</a:t>
            </a:r>
            <a:r>
              <a:rPr lang="en-US" altLang="en-US" sz="1400"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 </a:t>
            </a:r>
          </a:p>
          <a:p>
            <a:pPr>
              <a:buFont typeface="Wingdings" pitchFamily="2" charset="2"/>
              <a:buChar char="Ø"/>
            </a:pPr>
            <a:r>
              <a:rPr lang="en-US" sz="1400" cap="none" dirty="0">
                <a:latin typeface="Times New Roman" panose="02020603050405020304" pitchFamily="18" charset="0"/>
                <a:cs typeface="Times New Roman" panose="02020603050405020304" pitchFamily="18" charset="0"/>
              </a:rPr>
              <a:t>is the measure of how well the project will support the customer and the service provider during the operational phase </a:t>
            </a:r>
          </a:p>
          <a:p>
            <a:pPr>
              <a:buFont typeface="Wingdings" pitchFamily="2" charset="2"/>
              <a:buChar char="Ø"/>
            </a:pPr>
            <a:r>
              <a:rPr lang="en-US" sz="1400" cap="none" dirty="0">
                <a:latin typeface="Times New Roman" panose="02020603050405020304" pitchFamily="18" charset="0"/>
                <a:cs typeface="Times New Roman" panose="02020603050405020304" pitchFamily="18" charset="0"/>
              </a:rPr>
              <a:t> process : input and analysis from everyone the new redesign will affect along with a data matrix on ideas and suggestions from the original plans. evaluation – determinations from the process suggestions; will the redesign benefit everyone? who is left behind? who feels threatened?</a:t>
            </a:r>
          </a:p>
          <a:p>
            <a:pPr marL="152400" indent="0">
              <a:buNone/>
            </a:pPr>
            <a:endParaRPr lang="en-US" dirty="0">
              <a:latin typeface="Times New Roman" panose="02020603050405020304" pitchFamily="18" charset="0"/>
              <a:cs typeface="Times New Roman" panose="02020603050405020304" pitchFamily="18" charset="0"/>
            </a:endParaRPr>
          </a:p>
          <a:p>
            <a:r>
              <a:rPr lang="x-none" sz="1800">
                <a:solidFill>
                  <a:srgbClr val="FF0000"/>
                </a:solidFill>
                <a:latin typeface="Times New Roman" panose="02020603050405020304" pitchFamily="18" charset="0"/>
                <a:cs typeface="Times New Roman" panose="02020603050405020304" pitchFamily="18" charset="0"/>
              </a:rPr>
              <a:t>LEGAL</a:t>
            </a:r>
            <a:r>
              <a:rPr lang="x-none" sz="180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FEASIBILITY</a:t>
            </a:r>
            <a:endParaRPr lang="en-US" sz="1800" dirty="0">
              <a:latin typeface="Times New Roman" panose="02020603050405020304" pitchFamily="18" charset="0"/>
              <a:cs typeface="Times New Roman" panose="02020603050405020304" pitchFamily="18" charset="0"/>
            </a:endParaRPr>
          </a:p>
          <a:p>
            <a:pPr marL="152400" indent="0">
              <a:buNone/>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Laws that may restrict investment in a jurisdiction and any valuations required as a matter of law or prudent practice.</a:t>
            </a:r>
          </a:p>
          <a:p>
            <a:pPr>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Maintenance of share capital rules that may apply, and/or whether any capital reduction may need to be carried out.</a:t>
            </a:r>
          </a:p>
          <a:p>
            <a:pPr>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Constitutional documents of an entity that may need to be amended to allow for the intended transactions</a:t>
            </a:r>
            <a:r>
              <a:rPr lang="en-US" cap="none" dirty="0">
                <a:latin typeface="Times New Roman" panose="02020603050405020304" pitchFamily="18" charset="0"/>
                <a:cs typeface="Times New Roman" panose="02020603050405020304" pitchFamily="18" charset="0"/>
              </a:rPr>
              <a:t>.</a:t>
            </a:r>
          </a:p>
          <a:p>
            <a:pPr marL="15240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152400" lvl="0" indent="0">
              <a:buClr>
                <a:schemeClr val="dk2"/>
              </a:buClr>
              <a:buNone/>
            </a:pPr>
            <a:endParaRPr lang="x-none" sz="1100"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19999" y="327599"/>
            <a:ext cx="7310817" cy="507287"/>
          </a:xfrm>
          <a:prstGeom prst="rect">
            <a:avLst/>
          </a:prstGeom>
        </p:spPr>
        <p:txBody>
          <a:bodyPr spcFirstLastPara="1" wrap="square" lIns="91425" tIns="91425" rIns="91425" bIns="91425" anchor="ctr" anchorCtr="0">
            <a:noAutofit/>
          </a:bodyPr>
          <a:lstStyle/>
          <a:p>
            <a:pPr lvl="0"/>
            <a:r>
              <a:rPr lang="en-US" altLang="en-US" sz="2000" dirty="0">
                <a:solidFill>
                  <a:srgbClr val="FF0000"/>
                </a:solidFill>
              </a:rPr>
              <a:t>Operational</a:t>
            </a:r>
            <a:r>
              <a:rPr lang="en-US" sz="2000" dirty="0">
                <a:solidFill>
                  <a:srgbClr val="FF0000"/>
                </a:solidFill>
              </a:rPr>
              <a:t> </a:t>
            </a:r>
            <a:r>
              <a:rPr lang="en-US" sz="2000" dirty="0"/>
              <a:t>&amp;</a:t>
            </a:r>
            <a:r>
              <a:rPr lang="en-US" sz="2000" dirty="0">
                <a:solidFill>
                  <a:srgbClr val="FF0000"/>
                </a:solidFill>
              </a:rPr>
              <a:t> </a:t>
            </a:r>
            <a:r>
              <a:rPr lang="en-US" sz="2000" dirty="0">
                <a:solidFill>
                  <a:srgbClr val="FF0000"/>
                </a:solidFill>
                <a:latin typeface="Arial" panose="020B0604020202020204" pitchFamily="34" charset="0"/>
                <a:cs typeface="Arial" panose="020B0604020202020204" pitchFamily="34" charset="0"/>
              </a:rPr>
              <a:t>Schedule</a:t>
            </a:r>
            <a:r>
              <a:rPr lang="en-US" sz="2000" dirty="0">
                <a:solidFill>
                  <a:srgbClr val="FF0000"/>
                </a:solidFill>
              </a:rPr>
              <a:t> </a:t>
            </a:r>
            <a:r>
              <a:rPr lang="en-US" altLang="en-US" sz="2000" dirty="0"/>
              <a:t> feasibility</a:t>
            </a:r>
            <a:r>
              <a:rPr lang="ar-SA" altLang="en-US" sz="2000" dirty="0"/>
              <a:t>:</a:t>
            </a:r>
            <a:endParaRPr sz="2000" dirty="0"/>
          </a:p>
        </p:txBody>
      </p:sp>
    </p:spTree>
    <p:extLst>
      <p:ext uri="{BB962C8B-B14F-4D97-AF65-F5344CB8AC3E}">
        <p14:creationId xmlns:p14="http://schemas.microsoft.com/office/powerpoint/2010/main" val="245689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6B5F5E-2F7B-E82D-4726-47B020DD242C}"/>
              </a:ext>
            </a:extLst>
          </p:cNvPr>
          <p:cNvSpPr>
            <a:spLocks noGrp="1"/>
          </p:cNvSpPr>
          <p:nvPr>
            <p:ph type="body" idx="1"/>
          </p:nvPr>
        </p:nvSpPr>
        <p:spPr>
          <a:xfrm>
            <a:off x="720000" y="1131757"/>
            <a:ext cx="7689600" cy="3684143"/>
          </a:xfrm>
        </p:spPr>
        <p:txBody>
          <a:bodyPr/>
          <a:lstStyle/>
          <a:p>
            <a:pPr marL="152400" indent="0">
              <a:buNone/>
            </a:pPr>
            <a:r>
              <a:rPr lang="en-US" altLang="en-US" sz="1800" dirty="0">
                <a:latin typeface="Times New Roman" panose="02020603050405020304" pitchFamily="18" charset="0"/>
                <a:cs typeface="Times New Roman" panose="02020603050405020304" pitchFamily="18" charset="0"/>
              </a:rPr>
              <a:t> </a:t>
            </a: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If we run out of time, we assign assignments to team members to expedite the process. Each job is then examined individually and changed as needed.</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Hold regular gatherings to work on the project with the team members and discuss the issues that will be brought up.</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To complete the job on time, early planning was done.</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We need to get to work on that as we still have time to complete it before the conclusion of the current semester.</a:t>
            </a:r>
          </a:p>
          <a:p>
            <a:pPr>
              <a:buFont typeface="Courier New" panose="02070309020205020404" pitchFamily="49" charset="0"/>
              <a:buChar char="o"/>
            </a:pPr>
            <a:endParaRPr lang="en-US" sz="1600" cap="none"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US" sz="1600" cap="none"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64B6160-B2B4-04E6-3A82-EFFAF21CD0F6}"/>
              </a:ext>
            </a:extLst>
          </p:cNvPr>
          <p:cNvSpPr>
            <a:spLocks noGrp="1"/>
          </p:cNvSpPr>
          <p:nvPr>
            <p:ph type="ctrTitle"/>
          </p:nvPr>
        </p:nvSpPr>
        <p:spPr/>
        <p:txBody>
          <a:bodyPr/>
          <a:lstStyle/>
          <a:p>
            <a:r>
              <a:rPr lang="en-US" sz="2800" dirty="0">
                <a:solidFill>
                  <a:srgbClr val="FF0000"/>
                </a:solidFill>
                <a:latin typeface="Times New Roman" panose="02020603050405020304" pitchFamily="18" charset="0"/>
                <a:cs typeface="Times New Roman" panose="02020603050405020304" pitchFamily="18" charset="0"/>
              </a:rPr>
              <a:t>Schedule </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feasibility</a:t>
            </a:r>
            <a:endParaRPr lang="x-none" sz="2800" dirty="0">
              <a:latin typeface="Times New Roman" panose="02020603050405020304" pitchFamily="18" charset="0"/>
              <a:cs typeface="Times New Roman" panose="02020603050405020304" pitchFamily="18" charset="0"/>
            </a:endParaRPr>
          </a:p>
        </p:txBody>
      </p:sp>
      <p:pic>
        <p:nvPicPr>
          <p:cNvPr id="4" name="Google Shape;391;p40">
            <a:extLst>
              <a:ext uri="{FF2B5EF4-FFF2-40B4-BE49-F238E27FC236}">
                <a16:creationId xmlns:a16="http://schemas.microsoft.com/office/drawing/2014/main" id="{64143228-2217-9FE4-BD14-0F42B250A1B6}"/>
              </a:ext>
            </a:extLst>
          </p:cNvPr>
          <p:cNvPicPr preferRelativeResize="0"/>
          <p:nvPr/>
        </p:nvPicPr>
        <p:blipFill rotWithShape="1">
          <a:blip r:embed="rId2">
            <a:alphaModFix/>
          </a:blip>
          <a:srcRect l="2037" t="22130" b="25551"/>
          <a:stretch/>
        </p:blipFill>
        <p:spPr>
          <a:xfrm>
            <a:off x="5112000" y="3865325"/>
            <a:ext cx="3297600" cy="1175000"/>
          </a:xfrm>
          <a:prstGeom prst="rect">
            <a:avLst/>
          </a:prstGeom>
          <a:noFill/>
          <a:ln>
            <a:noFill/>
          </a:ln>
        </p:spPr>
      </p:pic>
    </p:spTree>
    <p:extLst>
      <p:ext uri="{BB962C8B-B14F-4D97-AF65-F5344CB8AC3E}">
        <p14:creationId xmlns:p14="http://schemas.microsoft.com/office/powerpoint/2010/main" val="403483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19999" y="127418"/>
            <a:ext cx="7310817" cy="786982"/>
          </a:xfrm>
          <a:prstGeom prst="rect">
            <a:avLst/>
          </a:prstGeom>
        </p:spPr>
        <p:txBody>
          <a:bodyPr spcFirstLastPara="1" wrap="square" lIns="91425" tIns="91425" rIns="91425" bIns="91425" anchor="ctr" anchorCtr="0">
            <a:noAutofit/>
          </a:bodyPr>
          <a:lstStyle/>
          <a:p>
            <a:pPr lvl="0"/>
            <a:r>
              <a:rPr lang="en-US" sz="2400" dirty="0">
                <a:solidFill>
                  <a:srgbClr val="FF0000"/>
                </a:solidFill>
              </a:rPr>
              <a:t>Gantt chart</a:t>
            </a:r>
            <a:endParaRPr sz="2400" dirty="0">
              <a:solidFill>
                <a:srgbClr val="FF0000"/>
              </a:solidFill>
            </a:endParaRPr>
          </a:p>
        </p:txBody>
      </p:sp>
      <p:pic>
        <p:nvPicPr>
          <p:cNvPr id="8" name="Picture 7">
            <a:extLst>
              <a:ext uri="{FF2B5EF4-FFF2-40B4-BE49-F238E27FC236}">
                <a16:creationId xmlns:a16="http://schemas.microsoft.com/office/drawing/2014/main" id="{FD2A1512-EDC8-8F81-1D40-4EA47AB6EC9A}"/>
              </a:ext>
            </a:extLst>
          </p:cNvPr>
          <p:cNvPicPr>
            <a:picLocks noChangeAspect="1"/>
          </p:cNvPicPr>
          <p:nvPr/>
        </p:nvPicPr>
        <p:blipFill>
          <a:blip r:embed="rId3"/>
          <a:stretch>
            <a:fillRect/>
          </a:stretch>
        </p:blipFill>
        <p:spPr>
          <a:xfrm>
            <a:off x="29980" y="1236689"/>
            <a:ext cx="9114020" cy="3260360"/>
          </a:xfrm>
          <a:prstGeom prst="rect">
            <a:avLst/>
          </a:prstGeom>
        </p:spPr>
      </p:pic>
    </p:spTree>
    <p:extLst>
      <p:ext uri="{BB962C8B-B14F-4D97-AF65-F5344CB8AC3E}">
        <p14:creationId xmlns:p14="http://schemas.microsoft.com/office/powerpoint/2010/main" val="54356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503442" y="250927"/>
            <a:ext cx="6137115" cy="5781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cap="none" dirty="0"/>
              <a:t>Protect Journalists</a:t>
            </a:r>
          </a:p>
        </p:txBody>
      </p:sp>
      <p:sp>
        <p:nvSpPr>
          <p:cNvPr id="210" name="Google Shape;210;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r>
              <a:rPr lang="en" dirty="0"/>
              <a:t>“We have to protect all journalists, and journalists have to be allowed to do their jobs </a:t>
            </a:r>
            <a:r>
              <a:rPr lang="en" cap="none" dirty="0"/>
              <a:t>”</a:t>
            </a:r>
            <a:endParaRPr dirty="0"/>
          </a:p>
        </p:txBody>
      </p:sp>
      <p:pic>
        <p:nvPicPr>
          <p:cNvPr id="209" name="Google Shape;209;p27"/>
          <p:cNvPicPr preferRelativeResize="0"/>
          <p:nvPr/>
        </p:nvPicPr>
        <p:blipFill rotWithShape="1">
          <a:blip r:embed="rId3">
            <a:alphaModFix/>
          </a:blip>
          <a:srcRect t="45351" b="14105"/>
          <a:stretch/>
        </p:blipFill>
        <p:spPr>
          <a:xfrm>
            <a:off x="721200" y="2202492"/>
            <a:ext cx="7686601" cy="25659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699808359"/>
              </p:ext>
            </p:extLst>
          </p:nvPr>
        </p:nvGraphicFramePr>
        <p:xfrm>
          <a:off x="173929" y="238088"/>
          <a:ext cx="8730675" cy="4453623"/>
        </p:xfrm>
        <a:graphic>
          <a:graphicData uri="http://schemas.openxmlformats.org/drawingml/2006/table">
            <a:tbl>
              <a:tblPr>
                <a:tableStyleId>{69C7853C-536D-4A76-A0AE-DD22124D55A5}</a:tableStyleId>
              </a:tblPr>
              <a:tblGrid>
                <a:gridCol w="2894567">
                  <a:extLst>
                    <a:ext uri="{9D8B030D-6E8A-4147-A177-3AD203B41FA5}">
                      <a16:colId xmlns:a16="http://schemas.microsoft.com/office/drawing/2014/main" val="3820371210"/>
                    </a:ext>
                  </a:extLst>
                </a:gridCol>
                <a:gridCol w="758543">
                  <a:extLst>
                    <a:ext uri="{9D8B030D-6E8A-4147-A177-3AD203B41FA5}">
                      <a16:colId xmlns:a16="http://schemas.microsoft.com/office/drawing/2014/main" val="1736650616"/>
                    </a:ext>
                  </a:extLst>
                </a:gridCol>
                <a:gridCol w="901893">
                  <a:extLst>
                    <a:ext uri="{9D8B030D-6E8A-4147-A177-3AD203B41FA5}">
                      <a16:colId xmlns:a16="http://schemas.microsoft.com/office/drawing/2014/main" val="20002"/>
                    </a:ext>
                  </a:extLst>
                </a:gridCol>
                <a:gridCol w="1245148">
                  <a:extLst>
                    <a:ext uri="{9D8B030D-6E8A-4147-A177-3AD203B41FA5}">
                      <a16:colId xmlns:a16="http://schemas.microsoft.com/office/drawing/2014/main" val="20003"/>
                    </a:ext>
                  </a:extLst>
                </a:gridCol>
                <a:gridCol w="2930524">
                  <a:extLst>
                    <a:ext uri="{9D8B030D-6E8A-4147-A177-3AD203B41FA5}">
                      <a16:colId xmlns:a16="http://schemas.microsoft.com/office/drawing/2014/main" val="2661854765"/>
                    </a:ext>
                  </a:extLst>
                </a:gridCol>
              </a:tblGrid>
              <a:tr h="444007">
                <a:tc gridSpan="5">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800" b="1" dirty="0">
                          <a:solidFill>
                            <a:schemeClr val="bg1"/>
                          </a:solidFill>
                        </a:rPr>
                        <a:t>Pert Calculation</a:t>
                      </a:r>
                      <a:r>
                        <a:rPr lang="en-US" sz="1800" b="1" dirty="0">
                          <a:solidFill>
                            <a:schemeClr val="bg1"/>
                          </a:solidFill>
                          <a:effectLst/>
                        </a:rPr>
                        <a:t> </a:t>
                      </a:r>
                    </a:p>
                  </a:txBody>
                  <a:tcPr anchor="ctr"/>
                </a:tc>
                <a:tc hMerge="1">
                  <a:txBody>
                    <a:bodyPr/>
                    <a:lstStyle/>
                    <a:p>
                      <a:endParaRPr lang="x-none"/>
                    </a:p>
                  </a:txBody>
                  <a:tcPr/>
                </a:tc>
                <a:tc hMerge="1">
                  <a:txBody>
                    <a:bodyPr/>
                    <a:lstStyle/>
                    <a:p>
                      <a:endParaRPr lang="en-US"/>
                    </a:p>
                  </a:txBody>
                  <a:tcPr/>
                </a:tc>
                <a:tc hMerge="1">
                  <a:txBody>
                    <a:bodyPr/>
                    <a:lstStyle/>
                    <a:p>
                      <a:endParaRPr lang="en-US"/>
                    </a:p>
                  </a:txBody>
                  <a:tcPr/>
                </a:tc>
                <a:tc hMerge="1">
                  <a:txBody>
                    <a:bodyPr/>
                    <a:lstStyle/>
                    <a:p>
                      <a:endParaRPr lang="x-none"/>
                    </a:p>
                  </a:txBody>
                  <a:tcPr/>
                </a:tc>
                <a:extLst>
                  <a:ext uri="{0D108BD9-81ED-4DB2-BD59-A6C34878D82A}">
                    <a16:rowId xmlns:a16="http://schemas.microsoft.com/office/drawing/2014/main" val="1134155049"/>
                  </a:ext>
                </a:extLst>
              </a:tr>
              <a:tr h="1073017">
                <a:tc>
                  <a:txBody>
                    <a:bodyPr/>
                    <a:lstStyle/>
                    <a:p>
                      <a:pPr algn="ctr" rtl="0" fontAlgn="base"/>
                      <a:r>
                        <a:rPr lang="en-US" sz="1600" b="1" dirty="0">
                          <a:solidFill>
                            <a:srgbClr val="568278"/>
                          </a:solidFill>
                          <a:effectLst/>
                        </a:rPr>
                        <a:t>Activity</a:t>
                      </a:r>
                      <a:endParaRPr lang="en-US" sz="1600" b="1" i="0" dirty="0">
                        <a:effectLst/>
                      </a:endParaRPr>
                    </a:p>
                  </a:txBody>
                  <a:tcPr anchor="ctr"/>
                </a:tc>
                <a:tc gridSpan="3">
                  <a:txBody>
                    <a:bodyPr/>
                    <a:lstStyle/>
                    <a:p>
                      <a:pPr algn="ctr" rtl="0" fontAlgn="base"/>
                      <a:endParaRPr lang="en-US" sz="1000" b="1" i="0" dirty="0">
                        <a:solidFill>
                          <a:srgbClr val="568278"/>
                        </a:solidFill>
                        <a:effectLst/>
                      </a:endParaRPr>
                    </a:p>
                    <a:p>
                      <a:pPr algn="ctr" rtl="0" fontAlgn="base"/>
                      <a:r>
                        <a:rPr lang="en-US" sz="1400" b="1" i="0" dirty="0">
                          <a:solidFill>
                            <a:srgbClr val="568278"/>
                          </a:solidFill>
                          <a:effectLst/>
                        </a:rPr>
                        <a:t>Time</a:t>
                      </a:r>
                      <a:r>
                        <a:rPr lang="en-US" sz="1400" b="1" i="0" baseline="0" dirty="0">
                          <a:solidFill>
                            <a:srgbClr val="568278"/>
                          </a:solidFill>
                          <a:effectLst/>
                        </a:rPr>
                        <a:t> Estimate (Week)</a:t>
                      </a:r>
                    </a:p>
                    <a:p>
                      <a:pPr algn="ctr" rtl="0" fontAlgn="base"/>
                      <a:r>
                        <a:rPr lang="en-US" sz="1400" b="1" i="0" kern="1200" dirty="0">
                          <a:solidFill>
                            <a:srgbClr val="568278"/>
                          </a:solidFill>
                          <a:effectLst/>
                          <a:latin typeface="+mn-lt"/>
                          <a:ea typeface="+mn-ea"/>
                          <a:cs typeface="+mn-cs"/>
                        </a:rPr>
                        <a:t> </a:t>
                      </a:r>
                    </a:p>
                    <a:p>
                      <a:pPr algn="ctr" rtl="0" fontAlgn="base"/>
                      <a:r>
                        <a:rPr lang="en-US" sz="1400" b="1" i="0" kern="1200" dirty="0">
                          <a:solidFill>
                            <a:srgbClr val="568278"/>
                          </a:solidFill>
                          <a:effectLst/>
                          <a:latin typeface="+mn-lt"/>
                          <a:ea typeface="+mn-ea"/>
                          <a:cs typeface="+mn-cs"/>
                        </a:rPr>
                        <a:t>O                  R                     P                 </a:t>
                      </a:r>
                    </a:p>
                  </a:txBody>
                  <a:tcPr anchor="ctr"/>
                </a:tc>
                <a:tc hMerge="1">
                  <a:txBody>
                    <a:bodyPr/>
                    <a:lstStyle/>
                    <a:p>
                      <a:endParaRPr lang="en-US"/>
                    </a:p>
                  </a:txBody>
                  <a:tcPr/>
                </a:tc>
                <a:tc hMerge="1">
                  <a:txBody>
                    <a:bodyPr/>
                    <a:lstStyle/>
                    <a:p>
                      <a:endParaRPr lang="en-US"/>
                    </a:p>
                  </a:txBody>
                  <a:tcPr/>
                </a:tc>
                <a:tc>
                  <a:txBody>
                    <a:bodyPr/>
                    <a:lstStyle/>
                    <a:p>
                      <a:pPr lvl="1"/>
                      <a:r>
                        <a:rPr lang="en-US" sz="1200" b="1" dirty="0">
                          <a:solidFill>
                            <a:srgbClr val="568278"/>
                          </a:solidFill>
                          <a:effectLst/>
                        </a:rPr>
                        <a:t>Expected Time </a:t>
                      </a:r>
                      <a:r>
                        <a:rPr lang="en-US" altLang="en-US" sz="1200" b="1" kern="1200" dirty="0">
                          <a:solidFill>
                            <a:srgbClr val="568278"/>
                          </a:solidFill>
                          <a:effectLst/>
                          <a:latin typeface="+mn-lt"/>
                          <a:ea typeface="+mn-ea"/>
                          <a:cs typeface="+mn-cs"/>
                        </a:rPr>
                        <a:t>ET = (o + 4r + p)/6</a:t>
                      </a:r>
                    </a:p>
                  </a:txBody>
                  <a:tcPr anchor="ctr"/>
                </a:tc>
                <a:extLst>
                  <a:ext uri="{0D108BD9-81ED-4DB2-BD59-A6C34878D82A}">
                    <a16:rowId xmlns:a16="http://schemas.microsoft.com/office/drawing/2014/main" val="752496029"/>
                  </a:ext>
                </a:extLst>
              </a:tr>
              <a:tr h="374307">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t>Requirements</a:t>
                      </a:r>
                      <a:r>
                        <a:rPr lang="en-US" altLang="en-US" sz="1400" baseline="0" dirty="0"/>
                        <a:t> Collection </a:t>
                      </a:r>
                      <a:endParaRPr lang="en-US" altLang="en-US" sz="1400" dirty="0"/>
                    </a:p>
                  </a:txBody>
                  <a:tcPr/>
                </a:tc>
                <a:tc>
                  <a:txBody>
                    <a:bodyPr/>
                    <a:lstStyle/>
                    <a:p>
                      <a:pPr algn="l" rtl="0" fontAlgn="base"/>
                      <a:r>
                        <a:rPr lang="en-US" b="0" dirty="0">
                          <a:effectLst/>
                        </a:rPr>
                        <a:t>3                               </a:t>
                      </a:r>
                      <a:endParaRPr lang="en-US" b="0" i="0" dirty="0">
                        <a:effectLst/>
                      </a:endParaRPr>
                    </a:p>
                  </a:txBody>
                  <a:tcPr/>
                </a:tc>
                <a:tc>
                  <a:txBody>
                    <a:bodyPr/>
                    <a:lstStyle/>
                    <a:p>
                      <a:pPr algn="l" rtl="0" fontAlgn="base"/>
                      <a:r>
                        <a:rPr lang="en-US" b="0" i="0" dirty="0">
                          <a:effectLst/>
                        </a:rPr>
                        <a:t>5</a:t>
                      </a:r>
                    </a:p>
                  </a:txBody>
                  <a:tcPr/>
                </a:tc>
                <a:tc>
                  <a:txBody>
                    <a:bodyPr/>
                    <a:lstStyle/>
                    <a:p>
                      <a:pPr algn="l" rtl="0" fontAlgn="base"/>
                      <a:r>
                        <a:rPr lang="en-US" b="0" i="0" dirty="0">
                          <a:effectLst/>
                        </a:rPr>
                        <a:t>6</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4.8</a:t>
                      </a:r>
                    </a:p>
                  </a:txBody>
                  <a:tcPr/>
                </a:tc>
                <a:extLst>
                  <a:ext uri="{0D108BD9-81ED-4DB2-BD59-A6C34878D82A}">
                    <a16:rowId xmlns:a16="http://schemas.microsoft.com/office/drawing/2014/main" val="3790711901"/>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Screen Design</a:t>
                      </a:r>
                    </a:p>
                  </a:txBody>
                  <a:tcPr/>
                </a:tc>
                <a:tc>
                  <a:txBody>
                    <a:bodyPr/>
                    <a:lstStyle/>
                    <a:p>
                      <a:pPr algn="l" rtl="0" fontAlgn="base"/>
                      <a:r>
                        <a:rPr lang="en-US" b="0" i="0" dirty="0">
                          <a:effectLst/>
                        </a:rPr>
                        <a:t>5</a:t>
                      </a:r>
                    </a:p>
                  </a:txBody>
                  <a:tcPr/>
                </a:tc>
                <a:tc>
                  <a:txBody>
                    <a:bodyPr/>
                    <a:lstStyle/>
                    <a:p>
                      <a:pPr algn="l" rtl="0" fontAlgn="base"/>
                      <a:r>
                        <a:rPr lang="en-US" b="0" i="0" dirty="0">
                          <a:effectLst/>
                        </a:rPr>
                        <a:t>7</a:t>
                      </a:r>
                    </a:p>
                  </a:txBody>
                  <a:tcPr/>
                </a:tc>
                <a:tc>
                  <a:txBody>
                    <a:bodyPr/>
                    <a:lstStyle/>
                    <a:p>
                      <a:pPr algn="l" rtl="0" fontAlgn="base"/>
                      <a:r>
                        <a:rPr lang="en-US" b="0" i="0" dirty="0">
                          <a:effectLst/>
                        </a:rPr>
                        <a:t>9</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7</a:t>
                      </a:r>
                    </a:p>
                  </a:txBody>
                  <a:tcPr/>
                </a:tc>
                <a:extLst>
                  <a:ext uri="{0D108BD9-81ED-4DB2-BD59-A6C34878D82A}">
                    <a16:rowId xmlns:a16="http://schemas.microsoft.com/office/drawing/2014/main" val="2864458243"/>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Report</a:t>
                      </a:r>
                      <a:r>
                        <a:rPr lang="en-US" altLang="en-US" sz="1400" baseline="0" dirty="0"/>
                        <a:t> Design</a:t>
                      </a:r>
                      <a:endParaRPr lang="en-US" altLang="en-US" sz="1400" dirty="0"/>
                    </a:p>
                  </a:txBody>
                  <a:tcPr/>
                </a:tc>
                <a:tc>
                  <a:txBody>
                    <a:bodyPr/>
                    <a:lstStyle/>
                    <a:p>
                      <a:pPr algn="l" rtl="0" fontAlgn="base"/>
                      <a:r>
                        <a:rPr lang="en-US" b="0" i="0" dirty="0">
                          <a:effectLst/>
                        </a:rPr>
                        <a:t>4</a:t>
                      </a:r>
                    </a:p>
                  </a:txBody>
                  <a:tcPr/>
                </a:tc>
                <a:tc>
                  <a:txBody>
                    <a:bodyPr/>
                    <a:lstStyle/>
                    <a:p>
                      <a:pPr algn="l" rtl="0" fontAlgn="base"/>
                      <a:r>
                        <a:rPr lang="en-US" b="0" i="0" dirty="0">
                          <a:effectLst/>
                        </a:rPr>
                        <a:t>5</a:t>
                      </a:r>
                    </a:p>
                  </a:txBody>
                  <a:tcPr/>
                </a:tc>
                <a:tc>
                  <a:txBody>
                    <a:bodyPr/>
                    <a:lstStyle/>
                    <a:p>
                      <a:pPr algn="l" rtl="0" fontAlgn="base"/>
                      <a:r>
                        <a:rPr lang="en-US" b="0" i="0" dirty="0">
                          <a:effectLst/>
                        </a:rPr>
                        <a:t>7</a:t>
                      </a:r>
                    </a:p>
                  </a:txBody>
                  <a:tcPr/>
                </a:tc>
                <a:tc>
                  <a:txBody>
                    <a:bodyPr/>
                    <a:lstStyle/>
                    <a:p>
                      <a:pPr algn="l" rtl="0" fontAlgn="base"/>
                      <a:r>
                        <a:rPr lang="en-US" b="0" i="0" dirty="0">
                          <a:effectLst/>
                        </a:rPr>
                        <a:t>5.2</a:t>
                      </a:r>
                      <a:endParaRPr lang="x-none" b="0" i="0" dirty="0">
                        <a:effectLst/>
                      </a:endParaRPr>
                    </a:p>
                  </a:txBody>
                  <a:tcPr/>
                </a:tc>
                <a:extLst>
                  <a:ext uri="{0D108BD9-81ED-4DB2-BD59-A6C34878D82A}">
                    <a16:rowId xmlns:a16="http://schemas.microsoft.com/office/drawing/2014/main" val="3078679837"/>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Database</a:t>
                      </a:r>
                      <a:r>
                        <a:rPr lang="en-US" altLang="en-US" sz="1400" baseline="0" dirty="0"/>
                        <a:t> Design </a:t>
                      </a:r>
                      <a:endParaRPr lang="en-US" altLang="en-US" sz="1400" dirty="0"/>
                    </a:p>
                  </a:txBody>
                  <a:tcPr/>
                </a:tc>
                <a:tc>
                  <a:txBody>
                    <a:bodyPr/>
                    <a:lstStyle/>
                    <a:p>
                      <a:pPr algn="l" rtl="0" fontAlgn="base"/>
                      <a:r>
                        <a:rPr lang="en-US" b="0" i="0" dirty="0">
                          <a:effectLst/>
                        </a:rPr>
                        <a:t>1</a:t>
                      </a:r>
                    </a:p>
                  </a:txBody>
                  <a:tcPr/>
                </a:tc>
                <a:tc>
                  <a:txBody>
                    <a:bodyPr/>
                    <a:lstStyle/>
                    <a:p>
                      <a:pPr algn="l" rtl="0" fontAlgn="base"/>
                      <a:r>
                        <a:rPr lang="en-US" b="0" i="0" dirty="0">
                          <a:effectLst/>
                        </a:rPr>
                        <a:t>2</a:t>
                      </a:r>
                    </a:p>
                  </a:txBody>
                  <a:tcPr/>
                </a:tc>
                <a:tc>
                  <a:txBody>
                    <a:bodyPr/>
                    <a:lstStyle/>
                    <a:p>
                      <a:pPr algn="l" rtl="0" fontAlgn="base"/>
                      <a:r>
                        <a:rPr lang="en-US" b="0" i="0" dirty="0">
                          <a:effectLst/>
                        </a:rPr>
                        <a:t>3</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b="0" i="0" dirty="0">
                          <a:effectLst/>
                        </a:rPr>
                        <a:t>2</a:t>
                      </a:r>
                      <a:endParaRPr lang="x-none" b="0" i="0" dirty="0">
                        <a:effectLst/>
                      </a:endParaRPr>
                    </a:p>
                  </a:txBody>
                  <a:tcPr/>
                </a:tc>
                <a:extLst>
                  <a:ext uri="{0D108BD9-81ED-4DB2-BD59-A6C34878D82A}">
                    <a16:rowId xmlns:a16="http://schemas.microsoft.com/office/drawing/2014/main" val="1549960940"/>
                  </a:ext>
                </a:extLst>
              </a:tr>
              <a:tr h="370006">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t>User Documentation</a:t>
                      </a:r>
                    </a:p>
                  </a:txBody>
                  <a:tcPr/>
                </a:tc>
                <a:tc>
                  <a:txBody>
                    <a:bodyPr/>
                    <a:lstStyle/>
                    <a:p>
                      <a:pPr algn="l" rtl="0" fontAlgn="base"/>
                      <a:r>
                        <a:rPr lang="en-US" b="0" i="0" dirty="0">
                          <a:effectLst/>
                        </a:rPr>
                        <a:t>4</a:t>
                      </a:r>
                    </a:p>
                  </a:txBody>
                  <a:tcPr/>
                </a:tc>
                <a:tc>
                  <a:txBody>
                    <a:bodyPr/>
                    <a:lstStyle/>
                    <a:p>
                      <a:pPr algn="l" rtl="0" fontAlgn="base"/>
                      <a:r>
                        <a:rPr lang="en-US" b="0" i="0" dirty="0">
                          <a:effectLst/>
                        </a:rPr>
                        <a:t>5</a:t>
                      </a:r>
                    </a:p>
                  </a:txBody>
                  <a:tcPr/>
                </a:tc>
                <a:tc>
                  <a:txBody>
                    <a:bodyPr/>
                    <a:lstStyle/>
                    <a:p>
                      <a:pPr algn="l" rtl="0" fontAlgn="base"/>
                      <a:r>
                        <a:rPr lang="en-US" b="0" i="0" dirty="0">
                          <a:effectLst/>
                        </a:rPr>
                        <a:t>6</a:t>
                      </a: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dirty="0">
                          <a:effectLst/>
                        </a:rPr>
                        <a:t>5</a:t>
                      </a:r>
                      <a:endParaRPr lang="x-none" dirty="0">
                        <a:effectLst/>
                      </a:endParaRPr>
                    </a:p>
                  </a:txBody>
                  <a:tcPr/>
                </a:tc>
                <a:extLst>
                  <a:ext uri="{0D108BD9-81ED-4DB2-BD59-A6C34878D82A}">
                    <a16:rowId xmlns:a16="http://schemas.microsoft.com/office/drawing/2014/main" val="886715754"/>
                  </a:ext>
                </a:extLst>
              </a:tr>
              <a:tr h="360756">
                <a:tc>
                  <a:txBody>
                    <a:bodyPr/>
                    <a:lstStyle/>
                    <a:p>
                      <a:pPr fontAlgn="t"/>
                      <a:r>
                        <a:rPr lang="en-US" dirty="0">
                          <a:effectLst/>
                        </a:rPr>
                        <a:t>Programming</a:t>
                      </a:r>
                    </a:p>
                  </a:txBody>
                  <a:tcPr/>
                </a:tc>
                <a:tc>
                  <a:txBody>
                    <a:bodyPr/>
                    <a:lstStyle/>
                    <a:p>
                      <a:pPr algn="l" rtl="0" fontAlgn="base"/>
                      <a:r>
                        <a:rPr lang="en-US" b="0" i="0" dirty="0">
                          <a:effectLst/>
                        </a:rPr>
                        <a:t>2</a:t>
                      </a:r>
                    </a:p>
                  </a:txBody>
                  <a:tcPr/>
                </a:tc>
                <a:tc>
                  <a:txBody>
                    <a:bodyPr/>
                    <a:lstStyle/>
                    <a:p>
                      <a:pPr algn="l" rtl="0" fontAlgn="base"/>
                      <a:r>
                        <a:rPr lang="en-US" b="0" i="0" dirty="0">
                          <a:effectLst/>
                        </a:rPr>
                        <a:t>6</a:t>
                      </a:r>
                    </a:p>
                  </a:txBody>
                  <a:tcPr/>
                </a:tc>
                <a:tc>
                  <a:txBody>
                    <a:bodyPr/>
                    <a:lstStyle/>
                    <a:p>
                      <a:pPr algn="l" rtl="0" fontAlgn="base"/>
                      <a:r>
                        <a:rPr lang="en-US" b="0" i="0" dirty="0">
                          <a:effectLst/>
                        </a:rPr>
                        <a:t>8</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5.6</a:t>
                      </a:r>
                    </a:p>
                  </a:txBody>
                  <a:tcPr/>
                </a:tc>
                <a:extLst>
                  <a:ext uri="{0D108BD9-81ED-4DB2-BD59-A6C34878D82A}">
                    <a16:rowId xmlns:a16="http://schemas.microsoft.com/office/drawing/2014/main" val="3514840012"/>
                  </a:ext>
                </a:extLst>
              </a:tr>
              <a:tr h="360756">
                <a:tc>
                  <a:txBody>
                    <a:bodyPr/>
                    <a:lstStyle/>
                    <a:p>
                      <a:pPr fontAlgn="t"/>
                      <a:r>
                        <a:rPr lang="en-US" dirty="0">
                          <a:effectLst/>
                        </a:rPr>
                        <a:t>Testing </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4</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7</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9</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6.8</a:t>
                      </a:r>
                    </a:p>
                  </a:txBody>
                  <a:tcPr/>
                </a:tc>
                <a:extLst>
                  <a:ext uri="{0D108BD9-81ED-4DB2-BD59-A6C34878D82A}">
                    <a16:rowId xmlns:a16="http://schemas.microsoft.com/office/drawing/2014/main" val="10008"/>
                  </a:ext>
                </a:extLst>
              </a:tr>
              <a:tr h="360756">
                <a:tc>
                  <a:txBody>
                    <a:bodyPr/>
                    <a:lstStyle/>
                    <a:p>
                      <a:pPr fontAlgn="t"/>
                      <a:r>
                        <a:rPr lang="en-US" dirty="0">
                          <a:effectLst/>
                        </a:rPr>
                        <a:t>Installation</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EC1FB-F1FE-907F-63A2-419460C9971F}"/>
              </a:ext>
            </a:extLst>
          </p:cNvPr>
          <p:cNvSpPr>
            <a:spLocks noGrp="1"/>
          </p:cNvSpPr>
          <p:nvPr>
            <p:ph type="ctrTitle"/>
          </p:nvPr>
        </p:nvSpPr>
        <p:spPr/>
        <p:txBody>
          <a:bodyPr/>
          <a:lstStyle/>
          <a:p>
            <a:r>
              <a:rPr lang="x-none" dirty="0">
                <a:solidFill>
                  <a:srgbClr val="FF0000"/>
                </a:solidFill>
              </a:rPr>
              <a:t>Pert chart</a:t>
            </a:r>
          </a:p>
        </p:txBody>
      </p:sp>
      <p:pic>
        <p:nvPicPr>
          <p:cNvPr id="9" name="Picture 8">
            <a:extLst>
              <a:ext uri="{FF2B5EF4-FFF2-40B4-BE49-F238E27FC236}">
                <a16:creationId xmlns:a16="http://schemas.microsoft.com/office/drawing/2014/main" id="{F1BF6EAF-0C9C-C4DA-77A5-A20434FB7078}"/>
              </a:ext>
            </a:extLst>
          </p:cNvPr>
          <p:cNvPicPr>
            <a:picLocks noChangeAspect="1"/>
          </p:cNvPicPr>
          <p:nvPr/>
        </p:nvPicPr>
        <p:blipFill>
          <a:blip r:embed="rId2"/>
          <a:stretch>
            <a:fillRect/>
          </a:stretch>
        </p:blipFill>
        <p:spPr>
          <a:xfrm>
            <a:off x="167255" y="1199212"/>
            <a:ext cx="8799289" cy="3635115"/>
          </a:xfrm>
          <a:prstGeom prst="rect">
            <a:avLst/>
          </a:prstGeom>
        </p:spPr>
      </p:pic>
    </p:spTree>
    <p:extLst>
      <p:ext uri="{BB962C8B-B14F-4D97-AF65-F5344CB8AC3E}">
        <p14:creationId xmlns:p14="http://schemas.microsoft.com/office/powerpoint/2010/main" val="177835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84AC2-C381-E02C-B77C-879FB2ABCE2F}"/>
              </a:ext>
            </a:extLst>
          </p:cNvPr>
          <p:cNvSpPr>
            <a:spLocks noGrp="1"/>
          </p:cNvSpPr>
          <p:nvPr>
            <p:ph type="body" idx="1"/>
          </p:nvPr>
        </p:nvSpPr>
        <p:spPr>
          <a:xfrm>
            <a:off x="720000" y="1101777"/>
            <a:ext cx="7689600" cy="3714123"/>
          </a:xfrm>
        </p:spPr>
        <p:txBody>
          <a:bodyPr/>
          <a:lstStyle/>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Critical path </a:t>
            </a:r>
            <a:r>
              <a:rPr lang="en-US" sz="1800" cap="none" dirty="0">
                <a:latin typeface="Times New Roman" panose="02020603050405020304" pitchFamily="18" charset="0"/>
                <a:cs typeface="Times New Roman" panose="02020603050405020304" pitchFamily="18" charset="0"/>
              </a:rPr>
              <a:t>: requirements collection - screen design - database design – programming - testing – installation .</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Non critical path </a:t>
            </a:r>
            <a:r>
              <a:rPr lang="en-US" sz="1800" cap="none" dirty="0">
                <a:latin typeface="Times New Roman" panose="02020603050405020304" pitchFamily="18" charset="0"/>
                <a:cs typeface="Times New Roman" panose="02020603050405020304" pitchFamily="18" charset="0"/>
              </a:rPr>
              <a:t>: report design - user documentation .</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 Free float of </a:t>
            </a:r>
            <a:r>
              <a:rPr lang="en-US" sz="1800" cap="none" dirty="0">
                <a:latin typeface="Times New Roman" panose="02020603050405020304" pitchFamily="18" charset="0"/>
                <a:cs typeface="Times New Roman" panose="02020603050405020304" pitchFamily="18" charset="0"/>
              </a:rPr>
              <a:t>(report design and database design activities ) :</a:t>
            </a:r>
          </a:p>
          <a:p>
            <a:pPr marL="152400" indent="0">
              <a:buNone/>
            </a:pPr>
            <a:r>
              <a:rPr lang="en-US" sz="1800" cap="none" dirty="0">
                <a:latin typeface="Times New Roman" panose="02020603050405020304" pitchFamily="18" charset="0"/>
                <a:cs typeface="Times New Roman" panose="02020603050405020304" pitchFamily="18" charset="0"/>
              </a:rPr>
              <a:t>      (11.6)-(4.6)-5.2=1.8.</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endParaRPr lang="en-US" sz="18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D73D889-0BF8-2AAD-A362-544BE9CFF91E}"/>
              </a:ext>
            </a:extLst>
          </p:cNvPr>
          <p:cNvSpPr>
            <a:spLocks noGrp="1"/>
          </p:cNvSpPr>
          <p:nvPr>
            <p:ph type="ctrTitle"/>
          </p:nvPr>
        </p:nvSpPr>
        <p:spPr/>
        <p:txBody>
          <a:bodyPr/>
          <a:lstStyle/>
          <a:p>
            <a:r>
              <a:rPr lang="en-US" dirty="0">
                <a:solidFill>
                  <a:srgbClr val="FF0000"/>
                </a:solidFill>
              </a:rPr>
              <a:t>P</a:t>
            </a:r>
            <a:r>
              <a:rPr lang="x-none" dirty="0">
                <a:solidFill>
                  <a:srgbClr val="FF0000"/>
                </a:solidFill>
              </a:rPr>
              <a:t>ert chart</a:t>
            </a:r>
          </a:p>
        </p:txBody>
      </p:sp>
    </p:spTree>
    <p:extLst>
      <p:ext uri="{BB962C8B-B14F-4D97-AF65-F5344CB8AC3E}">
        <p14:creationId xmlns:p14="http://schemas.microsoft.com/office/powerpoint/2010/main" val="1717041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DFBB0-05AF-78F6-C8F1-90DA28440504}"/>
              </a:ext>
            </a:extLst>
          </p:cNvPr>
          <p:cNvSpPr>
            <a:spLocks noGrp="1"/>
          </p:cNvSpPr>
          <p:nvPr>
            <p:ph type="body" idx="1"/>
          </p:nvPr>
        </p:nvSpPr>
        <p:spPr>
          <a:xfrm>
            <a:off x="727200" y="839449"/>
            <a:ext cx="7689600" cy="4167266"/>
          </a:xfrm>
        </p:spPr>
        <p:txBody>
          <a:bodyPr/>
          <a:lstStyle/>
          <a:p>
            <a:pPr marL="152400" indent="0">
              <a:buNone/>
            </a:pPr>
            <a:r>
              <a:rPr lang="en-US" sz="1600" cap="none" dirty="0"/>
              <a:t>1) Interviewing individuals with journalist : </a:t>
            </a:r>
          </a:p>
          <a:p>
            <a:pPr marL="152400" indent="0">
              <a:buNone/>
            </a:pPr>
            <a:r>
              <a:rPr lang="en-US" sz="1600" cap="none" dirty="0"/>
              <a:t>we discuss the risks they face while they  are doing reports and doing press coverage.</a:t>
            </a:r>
          </a:p>
          <a:p>
            <a:pPr marL="152400" indent="0">
              <a:buNone/>
            </a:pPr>
            <a:r>
              <a:rPr lang="en-US" sz="1600" cap="none" dirty="0"/>
              <a:t>also we explain our product to get a initial feedback or any recommendations or suggestions.</a:t>
            </a:r>
          </a:p>
          <a:p>
            <a:pPr marL="152400" indent="0">
              <a:buNone/>
            </a:pPr>
            <a:endParaRPr lang="en-US" sz="1600" cap="none" dirty="0"/>
          </a:p>
          <a:p>
            <a:pPr marL="152400" indent="0">
              <a:buNone/>
            </a:pPr>
            <a:r>
              <a:rPr lang="en-US" sz="1600" cap="none" dirty="0"/>
              <a:t>2) Observing workers (we did it by two ways) : </a:t>
            </a:r>
          </a:p>
          <a:p>
            <a:pPr marL="152400" indent="0">
              <a:buNone/>
            </a:pPr>
            <a:r>
              <a:rPr lang="en-US" sz="1600" cap="none" dirty="0">
                <a:solidFill>
                  <a:srgbClr val="FF0000"/>
                </a:solidFill>
              </a:rPr>
              <a:t>                              1- </a:t>
            </a:r>
            <a:r>
              <a:rPr lang="en-US" sz="1600" cap="none" dirty="0"/>
              <a:t>we went on tours with journalists while they were doing their work.</a:t>
            </a:r>
          </a:p>
          <a:p>
            <a:pPr marL="152400" indent="0">
              <a:buNone/>
            </a:pPr>
            <a:r>
              <a:rPr lang="en-US" sz="1600" cap="none" dirty="0">
                <a:solidFill>
                  <a:srgbClr val="FF0000"/>
                </a:solidFill>
              </a:rPr>
              <a:t>                              2- </a:t>
            </a:r>
            <a:r>
              <a:rPr lang="en-US" sz="1600" cap="none" dirty="0"/>
              <a:t>record their work in offices using cameras to see the real process.</a:t>
            </a:r>
          </a:p>
          <a:p>
            <a:pPr marL="152400" indent="0">
              <a:buNone/>
            </a:pPr>
            <a:endParaRPr lang="en-US" sz="1600" cap="none" dirty="0"/>
          </a:p>
          <a:p>
            <a:pPr marL="152400" indent="0">
              <a:buNone/>
            </a:pPr>
            <a:r>
              <a:rPr lang="en-US" sz="1600" cap="none" dirty="0">
                <a:latin typeface="Tw Cen MT" panose="020B0602020104020603" pitchFamily="34" charset="77"/>
              </a:rPr>
              <a:t>3)</a:t>
            </a:r>
            <a:r>
              <a:rPr lang="en-US" sz="1600" cap="none" dirty="0">
                <a:latin typeface="Tw Cen MT" panose="020B0602020104020603" pitchFamily="34" charset="77"/>
                <a:cs typeface="Arial" panose="020B0604020202020204" pitchFamily="34" charset="0"/>
              </a:rPr>
              <a:t> We had search about many thing in google like technical feasibility study we need , what kind of project we can do and collect information about our project .</a:t>
            </a:r>
          </a:p>
          <a:p>
            <a:pPr marL="152400" indent="0">
              <a:buNone/>
            </a:pPr>
            <a:endParaRPr lang="en-US" sz="1600" cap="none" dirty="0"/>
          </a:p>
          <a:p>
            <a:pPr marL="152400" indent="0">
              <a:buNone/>
            </a:pPr>
            <a:br>
              <a:rPr lang="en-US" sz="1400" cap="none" dirty="0"/>
            </a:br>
            <a:endParaRPr lang="en-US" sz="1400" cap="none" dirty="0"/>
          </a:p>
        </p:txBody>
      </p:sp>
      <p:sp>
        <p:nvSpPr>
          <p:cNvPr id="3" name="Title 2">
            <a:extLst>
              <a:ext uri="{FF2B5EF4-FFF2-40B4-BE49-F238E27FC236}">
                <a16:creationId xmlns:a16="http://schemas.microsoft.com/office/drawing/2014/main" id="{D1437838-7CC4-70CE-FF7A-9F31CA7DBD89}"/>
              </a:ext>
            </a:extLst>
          </p:cNvPr>
          <p:cNvSpPr>
            <a:spLocks noGrp="1"/>
          </p:cNvSpPr>
          <p:nvPr>
            <p:ph type="ctrTitle"/>
          </p:nvPr>
        </p:nvSpPr>
        <p:spPr>
          <a:xfrm>
            <a:off x="1605300" y="327600"/>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Techniques </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54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363384" y="813976"/>
            <a:ext cx="7689600" cy="4329524"/>
          </a:xfrm>
        </p:spPr>
        <p:txBody>
          <a:bodyPr/>
          <a:lstStyle/>
          <a:p>
            <a:pPr marL="152400" indent="0">
              <a:buNone/>
            </a:pPr>
            <a:r>
              <a:rPr lang="en-US" sz="1600" b="1" cap="none" dirty="0"/>
              <a:t>Admins should be able to</a:t>
            </a:r>
            <a:r>
              <a:rPr lang="en-US" sz="2000" b="1" cap="none" dirty="0"/>
              <a:t> (</a:t>
            </a:r>
            <a:r>
              <a:rPr lang="en-US" sz="1600" cap="none" dirty="0"/>
              <a:t>Administrator</a:t>
            </a:r>
            <a:r>
              <a:rPr lang="en-US" sz="2000" b="1" cap="none" dirty="0"/>
              <a:t>)</a:t>
            </a:r>
            <a:r>
              <a:rPr lang="en-US" sz="1600" b="1" cap="none" dirty="0"/>
              <a:t> : </a:t>
            </a:r>
          </a:p>
          <a:p>
            <a:pPr marL="152400" indent="0">
              <a:buNone/>
            </a:pPr>
            <a:r>
              <a:rPr lang="en-US" cap="none" dirty="0"/>
              <a:t>1) Sign in and log out.</a:t>
            </a:r>
          </a:p>
          <a:p>
            <a:pPr marL="152400" indent="0">
              <a:buNone/>
            </a:pPr>
            <a:r>
              <a:rPr lang="en-US" cap="none" dirty="0"/>
              <a:t>2) Access the journalist’s general information. </a:t>
            </a:r>
          </a:p>
          <a:p>
            <a:pPr marL="152400" indent="0">
              <a:buNone/>
            </a:pPr>
            <a:r>
              <a:rPr lang="en-US" cap="none" dirty="0"/>
              <a:t>3) Have only access to add new users to the system.</a:t>
            </a:r>
          </a:p>
          <a:p>
            <a:pPr marL="152400" indent="0">
              <a:buNone/>
            </a:pPr>
            <a:r>
              <a:rPr lang="en-US" cap="none" dirty="0"/>
              <a:t>4) Keep tracking of any journalist at any time.</a:t>
            </a:r>
          </a:p>
          <a:p>
            <a:pPr marL="152400" indent="0">
              <a:buNone/>
            </a:pPr>
            <a:br>
              <a:rPr lang="en-US" cap="none" dirty="0"/>
            </a:br>
            <a:endParaRPr lang="en-US" cap="none" dirty="0"/>
          </a:p>
          <a:p>
            <a:pPr marL="152400" indent="0">
              <a:buNone/>
            </a:pPr>
            <a:r>
              <a:rPr lang="en-US" sz="1600" b="1" cap="none" dirty="0"/>
              <a:t>The journalist  should be able to</a:t>
            </a:r>
            <a:endParaRPr lang="ar-SA" sz="1600" b="1" cap="none" dirty="0"/>
          </a:p>
          <a:p>
            <a:pPr marL="152400" indent="0">
              <a:buNone/>
            </a:pPr>
            <a:r>
              <a:rPr lang="en-US" cap="none" dirty="0"/>
              <a:t>1) request for medical service at any time.</a:t>
            </a:r>
          </a:p>
          <a:p>
            <a:pPr marL="152400" indent="0">
              <a:buNone/>
            </a:pPr>
            <a:r>
              <a:rPr lang="en-US" cap="none" dirty="0"/>
              <a:t>2) Log in using your fingerprint.</a:t>
            </a:r>
          </a:p>
          <a:p>
            <a:pPr marL="152400" indent="0">
              <a:buNone/>
            </a:pPr>
            <a:r>
              <a:rPr lang="en-US" cap="none" dirty="0"/>
              <a:t>3) Get alert in case of an  air strike is approaching</a:t>
            </a:r>
          </a:p>
          <a:p>
            <a:pPr marL="152400" indent="0">
              <a:buNone/>
            </a:pPr>
            <a:endParaRPr lang="en-US" cap="none" dirty="0"/>
          </a:p>
          <a:p>
            <a:pPr marL="152400" indent="0">
              <a:buNone/>
            </a:pPr>
            <a:r>
              <a:rPr lang="en-US" sz="1600" b="1" cap="none" dirty="0">
                <a:solidFill>
                  <a:schemeClr val="tx2">
                    <a:lumMod val="50000"/>
                  </a:schemeClr>
                </a:solidFill>
              </a:rPr>
              <a:t>Hospitals and trusted medical canters should be able to  </a:t>
            </a:r>
            <a:r>
              <a:rPr lang="en-US" cap="none" dirty="0"/>
              <a:t>get the journalist main health information once journalist request a medical help by QR.</a:t>
            </a:r>
          </a:p>
          <a:p>
            <a:pPr marL="152400" indent="0">
              <a:buNone/>
            </a:pPr>
            <a:endParaRPr lang="en-US" cap="none" dirty="0"/>
          </a:p>
          <a:p>
            <a:pPr marL="152400" indent="0">
              <a:buNone/>
            </a:pPr>
            <a:r>
              <a:rPr lang="en-US" sz="1600" b="1" cap="none" dirty="0">
                <a:solidFill>
                  <a:schemeClr val="bg2">
                    <a:lumMod val="10000"/>
                  </a:schemeClr>
                </a:solidFill>
                <a:latin typeface="+mj-lt"/>
                <a:cs typeface="Times New Roman" panose="02020603050405020304" pitchFamily="18" charset="0"/>
              </a:rPr>
              <a:t>Tv station : </a:t>
            </a:r>
            <a:r>
              <a:rPr lang="en-US" cap="none" dirty="0">
                <a:latin typeface="+mj-lt"/>
                <a:cs typeface="Times New Roman" panose="02020603050405020304" pitchFamily="18" charset="0"/>
              </a:rPr>
              <a:t>RECEIVE JOURNALIST INFORMATION</a:t>
            </a:r>
          </a:p>
          <a:p>
            <a:pPr marL="152400" indent="0">
              <a:buNone/>
            </a:pPr>
            <a:r>
              <a:rPr lang="en-US" sz="1600" b="1" cap="none" dirty="0">
                <a:solidFill>
                  <a:schemeClr val="tx2">
                    <a:lumMod val="50000"/>
                  </a:schemeClr>
                </a:solidFill>
              </a:rPr>
              <a:t>System should be able to </a:t>
            </a:r>
            <a:r>
              <a:rPr lang="en-US" cap="none" dirty="0"/>
              <a:t>provide offline tracking and locating journalist using sensors and wins technology.</a:t>
            </a:r>
          </a:p>
          <a:p>
            <a:pPr marL="152400" indent="0">
              <a:buNone/>
            </a:pPr>
            <a:endParaRPr lang="en-US" cap="none" dirty="0"/>
          </a:p>
          <a:p>
            <a:pPr marL="152400" indent="0">
              <a:buNone/>
            </a:pPr>
            <a:r>
              <a:rPr lang="en-US" sz="1600" b="1" cap="none" dirty="0"/>
              <a:t>The parties involved </a:t>
            </a:r>
            <a:r>
              <a:rPr lang="en-US" cap="none" dirty="0"/>
              <a:t>in the war can obtain the location of the  journalist, but without informing them about their personal information.</a:t>
            </a:r>
          </a:p>
          <a:p>
            <a:pPr marL="152400" indent="0">
              <a:buNone/>
            </a:pPr>
            <a:endParaRPr lang="en-US" cap="none" dirty="0"/>
          </a:p>
          <a:p>
            <a:pPr marL="152400" indent="0">
              <a:buNone/>
            </a:pPr>
            <a:r>
              <a:rPr lang="en-US" cap="none" dirty="0"/>
              <a:t> </a:t>
            </a:r>
          </a:p>
          <a:p>
            <a:pPr marL="152400" indent="0">
              <a:buNone/>
            </a:pPr>
            <a:endParaRPr lang="x-none" cap="none" dirty="0"/>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Functional Requirements </a:t>
            </a:r>
            <a:endParaRPr lang="x-none" sz="2400" dirty="0">
              <a:solidFill>
                <a:schemeClr val="accent1">
                  <a:lumMod val="50000"/>
                </a:schemeClr>
              </a:solidFill>
              <a:cs typeface="+mj-cs"/>
            </a:endParaRPr>
          </a:p>
        </p:txBody>
      </p:sp>
    </p:spTree>
    <p:extLst>
      <p:ext uri="{BB962C8B-B14F-4D97-AF65-F5344CB8AC3E}">
        <p14:creationId xmlns:p14="http://schemas.microsoft.com/office/powerpoint/2010/main" val="1137378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720000" y="750301"/>
            <a:ext cx="7689600" cy="4203948"/>
          </a:xfrm>
        </p:spPr>
        <p:txBody>
          <a:bodyPr/>
          <a:lstStyle/>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Security: </a:t>
            </a:r>
            <a:endParaRPr lang="en-US" b="1" cap="none" dirty="0">
              <a:latin typeface="Times New Roman" panose="02020603050405020304" pitchFamily="18" charset="0"/>
              <a:cs typeface="Times New Roman" panose="02020603050405020304" pitchFamily="18" charset="0"/>
            </a:endParaRPr>
          </a:p>
          <a:p>
            <a:pPr marL="152400" indent="0">
              <a:buNone/>
            </a:pPr>
            <a:r>
              <a:rPr lang="en-US" cap="none" dirty="0"/>
              <a:t>               Each system user should have independent accessibility.</a:t>
            </a:r>
          </a:p>
          <a:p>
            <a:pPr marL="152400" indent="0">
              <a:buNone/>
            </a:pPr>
            <a:r>
              <a:rPr lang="en-US" cap="none" dirty="0"/>
              <a:t>               The database can be accessed only by system developers. </a:t>
            </a:r>
          </a:p>
          <a:p>
            <a:pPr marL="152400" indent="0">
              <a:buNone/>
            </a:pPr>
            <a:endParaRPr lang="en-US" cap="none" dirty="0"/>
          </a:p>
          <a:p>
            <a:pPr marL="152400" indent="0">
              <a:buNone/>
            </a:pPr>
            <a:r>
              <a:rPr lang="en-US" sz="1600" b="1" cap="none" dirty="0">
                <a:latin typeface="Times New Roman" panose="02020603050405020304" pitchFamily="18" charset="0"/>
                <a:cs typeface="Times New Roman" panose="02020603050405020304" pitchFamily="18" charset="0"/>
              </a:rPr>
              <a:t>Privacy:</a:t>
            </a:r>
          </a:p>
          <a:p>
            <a:pPr marL="152400" indent="0">
              <a:buNone/>
            </a:pPr>
            <a:r>
              <a:rPr lang="en-US" sz="1600" b="1"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P</a:t>
            </a:r>
            <a:r>
              <a:rPr lang="en-US" cap="none" dirty="0"/>
              <a:t>rovide the system’s main service (journalist location ) without journalist personal information.</a:t>
            </a:r>
          </a:p>
          <a:p>
            <a:pPr marL="152400" indent="0">
              <a:buNone/>
            </a:pPr>
            <a:endParaRPr lang="x-none" cap="none" dirty="0"/>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maintainability:</a:t>
            </a:r>
          </a:p>
          <a:p>
            <a:pPr marL="152400" indent="0">
              <a:buNone/>
            </a:pPr>
            <a:r>
              <a:rPr lang="en-US" cap="none" dirty="0">
                <a:solidFill>
                  <a:schemeClr val="tx2">
                    <a:lumMod val="50000"/>
                  </a:schemeClr>
                </a:solidFill>
              </a:rPr>
              <a:t>                       Easy integration and maintenance without affecting the availability of the system.</a:t>
            </a:r>
          </a:p>
          <a:p>
            <a:pPr marL="152400" indent="0">
              <a:buNone/>
            </a:pPr>
            <a:endParaRPr lang="en-US" cap="none" dirty="0">
              <a:solidFill>
                <a:schemeClr val="tx2">
                  <a:lumMod val="50000"/>
                </a:schemeClr>
              </a:solidFill>
            </a:endParaRPr>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Efficiency: </a:t>
            </a:r>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                 </a:t>
            </a:r>
            <a:r>
              <a:rPr lang="en-US" cap="none" dirty="0">
                <a:solidFill>
                  <a:schemeClr val="tx2">
                    <a:lumMod val="50000"/>
                  </a:schemeClr>
                </a:solidFill>
                <a:latin typeface="Times New Roman" panose="02020603050405020304" pitchFamily="18" charset="0"/>
                <a:cs typeface="Times New Roman" panose="02020603050405020304" pitchFamily="18" charset="0"/>
              </a:rPr>
              <a:t>H</a:t>
            </a:r>
            <a:r>
              <a:rPr lang="en-US" cap="none" dirty="0">
                <a:solidFill>
                  <a:schemeClr val="tx2">
                    <a:lumMod val="50000"/>
                  </a:schemeClr>
                </a:solidFill>
              </a:rPr>
              <a:t>ardware should be high quality.</a:t>
            </a:r>
          </a:p>
          <a:p>
            <a:pPr marL="152400" indent="0">
              <a:buNone/>
            </a:pPr>
            <a:r>
              <a:rPr lang="en-US" cap="none" dirty="0">
                <a:solidFill>
                  <a:schemeClr val="tx2">
                    <a:lumMod val="50000"/>
                  </a:schemeClr>
                </a:solidFill>
              </a:rPr>
              <a:t>                     Devices work with solar cells or battery that has a warranty.</a:t>
            </a:r>
          </a:p>
          <a:p>
            <a:pPr marL="152400" indent="0">
              <a:buNone/>
            </a:pPr>
            <a:endParaRPr lang="en-US" sz="1600" b="1"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Testability:</a:t>
            </a:r>
          </a:p>
          <a:p>
            <a:pPr marL="152400" indent="0">
              <a:buNone/>
            </a:pPr>
            <a:r>
              <a:rPr lang="en-US" cap="none" dirty="0">
                <a:latin typeface="Times New Roman" panose="02020603050405020304" pitchFamily="18" charset="0"/>
                <a:cs typeface="Times New Roman" panose="02020603050405020304" pitchFamily="18" charset="0"/>
              </a:rPr>
              <a:t>                     The system shall be easy to test. </a:t>
            </a:r>
          </a:p>
          <a:p>
            <a:pPr marL="152400" indent="0">
              <a:buNone/>
            </a:pPr>
            <a:r>
              <a:rPr lang="en-US" cap="none" dirty="0">
                <a:latin typeface="Times New Roman" panose="02020603050405020304" pitchFamily="18" charset="0"/>
                <a:cs typeface="Times New Roman" panose="02020603050405020304" pitchFamily="18" charset="0"/>
              </a:rPr>
              <a:t>                    </a:t>
            </a:r>
            <a:r>
              <a:rPr lang="en-US" b="1" dirty="0"/>
              <a:t> </a:t>
            </a:r>
            <a:r>
              <a:rPr lang="en-US" cap="none" dirty="0">
                <a:latin typeface="Times New Roman" panose="02020603050405020304" pitchFamily="18" charset="0"/>
                <a:cs typeface="Times New Roman" panose="02020603050405020304" pitchFamily="18" charset="0"/>
              </a:rPr>
              <a:t>The system shall be easy to report errors.</a:t>
            </a:r>
          </a:p>
          <a:p>
            <a:pPr marL="152400" indent="0">
              <a:buNone/>
            </a:pPr>
            <a:endParaRPr lang="en-US" cap="none" dirty="0">
              <a:latin typeface="Times New Roman" panose="02020603050405020304" pitchFamily="18" charset="0"/>
              <a:cs typeface="Times New Roman" panose="02020603050405020304" pitchFamily="18" charset="0"/>
            </a:endParaRPr>
          </a:p>
          <a:p>
            <a:pPr marL="152400" indent="0">
              <a:buNone/>
            </a:pPr>
            <a:r>
              <a:rPr lang="en-US" cap="none" dirty="0">
                <a:latin typeface="Times New Roman" panose="02020603050405020304" pitchFamily="18" charset="0"/>
                <a:cs typeface="Times New Roman" panose="02020603050405020304" pitchFamily="18" charset="0"/>
              </a:rPr>
              <a:t>  </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tx2">
                    <a:lumMod val="50000"/>
                  </a:schemeClr>
                </a:solidFill>
                <a:latin typeface="Times New Roman" panose="02020603050405020304" pitchFamily="18" charset="0"/>
                <a:cs typeface="Times New Roman" panose="02020603050405020304" pitchFamily="18" charset="0"/>
              </a:rPr>
              <a:t>Non-Functional Requirements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4971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720000" y="750301"/>
            <a:ext cx="7689600" cy="4203948"/>
          </a:xfrm>
        </p:spPr>
        <p:txBody>
          <a:bodyPr/>
          <a:lstStyle/>
          <a:p>
            <a:pPr marL="152400" indent="0">
              <a:buNone/>
            </a:pPr>
            <a:r>
              <a:rPr lang="en-US" sz="1600" b="1" cap="none" dirty="0">
                <a:latin typeface="Times New Roman" panose="02020603050405020304" pitchFamily="18" charset="0"/>
                <a:cs typeface="Times New Roman" panose="02020603050405020304" pitchFamily="18" charset="0"/>
              </a:rPr>
              <a:t>Usability</a:t>
            </a:r>
            <a:r>
              <a:rPr lang="en-US" sz="2000" b="1" cap="none" dirty="0">
                <a:latin typeface="Times New Roman" panose="02020603050405020304" pitchFamily="18" charset="0"/>
                <a:cs typeface="Times New Roman" panose="02020603050405020304" pitchFamily="18" charset="0"/>
              </a:rPr>
              <a:t>:</a:t>
            </a:r>
          </a:p>
          <a:p>
            <a:pPr marL="152400" indent="0">
              <a:buNone/>
            </a:pPr>
            <a:r>
              <a:rPr lang="en-US" sz="1600"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The system is easy to use for everyone fluent in Arabic-English, and for those who aren’t good with technology.</a:t>
            </a:r>
          </a:p>
          <a:p>
            <a:pPr marL="152400" indent="0">
              <a:buNone/>
            </a:pPr>
            <a:r>
              <a:rPr lang="en-US" cap="none" dirty="0">
                <a:latin typeface="Times New Roman" panose="02020603050405020304" pitchFamily="18" charset="0"/>
                <a:cs typeface="Times New Roman" panose="02020603050405020304" pitchFamily="18" charset="0"/>
              </a:rPr>
              <a:t>  </a:t>
            </a:r>
          </a:p>
          <a:p>
            <a:pPr marL="152400" indent="0">
              <a:buNone/>
            </a:pPr>
            <a:r>
              <a:rPr lang="en-US" sz="1600" b="1" cap="none" dirty="0">
                <a:latin typeface="Times New Roman" panose="02020603050405020304" pitchFamily="18" charset="0"/>
                <a:cs typeface="Times New Roman" panose="02020603050405020304" pitchFamily="18" charset="0"/>
              </a:rPr>
              <a:t>Recoverability:</a:t>
            </a:r>
          </a:p>
          <a:p>
            <a:pPr marL="152400" indent="0">
              <a:buNone/>
            </a:pPr>
            <a:r>
              <a:rPr lang="en-US" cap="none" dirty="0">
                <a:latin typeface="Times New Roman" panose="02020603050405020304" pitchFamily="18" charset="0"/>
                <a:cs typeface="Times New Roman" panose="02020603050405020304" pitchFamily="18" charset="0"/>
              </a:rPr>
              <a:t>                  The system should be recoverable. </a:t>
            </a:r>
          </a:p>
          <a:p>
            <a:pPr marL="152400" indent="0">
              <a:buNone/>
            </a:pPr>
            <a:r>
              <a:rPr lang="en-US" cap="none" dirty="0">
                <a:latin typeface="Times New Roman" panose="02020603050405020304" pitchFamily="18" charset="0"/>
                <a:cs typeface="Times New Roman" panose="02020603050405020304" pitchFamily="18" charset="0"/>
              </a:rPr>
              <a:t>                  The system shall backup every 24 hours.</a:t>
            </a:r>
          </a:p>
          <a:p>
            <a:pPr marL="152400" indent="0">
              <a:buNone/>
            </a:pPr>
            <a:r>
              <a:rPr lang="en-US" cap="none" dirty="0">
                <a:latin typeface="Times New Roman" panose="02020603050405020304" pitchFamily="18" charset="0"/>
                <a:cs typeface="Times New Roman" panose="02020603050405020304" pitchFamily="18" charset="0"/>
              </a:rPr>
              <a:t>                  In the situation of a system crash, the estimated loss of data shall be less than 0.01%.</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Availability:</a:t>
            </a:r>
          </a:p>
          <a:p>
            <a:pPr marL="152400" indent="0">
              <a:buNone/>
            </a:pPr>
            <a:r>
              <a:rPr lang="en-US" cap="none" dirty="0">
                <a:latin typeface="Times New Roman" panose="02020603050405020304" pitchFamily="18" charset="0"/>
                <a:cs typeface="Times New Roman" panose="02020603050405020304" pitchFamily="18" charset="0"/>
              </a:rPr>
              <a:t>                   The system shall be available twenty-four hours.</a:t>
            </a:r>
          </a:p>
          <a:p>
            <a:pPr marL="152400" indent="0">
              <a:buNone/>
            </a:pPr>
            <a:endParaRPr lang="en-US" cap="none"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       </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tx2">
                    <a:lumMod val="50000"/>
                  </a:schemeClr>
                </a:solidFill>
                <a:latin typeface="Times New Roman" panose="02020603050405020304" pitchFamily="18" charset="0"/>
                <a:cs typeface="Times New Roman" panose="02020603050405020304" pitchFamily="18" charset="0"/>
              </a:rPr>
              <a:t>Non-Functional Requirements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026" name="Picture 2" descr="Shape&#10;&#10;Description automatically generated with low confidence">
            <a:extLst>
              <a:ext uri="{FF2B5EF4-FFF2-40B4-BE49-F238E27FC236}">
                <a16:creationId xmlns:a16="http://schemas.microsoft.com/office/drawing/2014/main" id="{726158FC-6210-FB7F-F05F-CF1B06C42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621" y="3065490"/>
            <a:ext cx="1621124" cy="162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5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1">
                    <a:lumMod val="50000"/>
                  </a:schemeClr>
                </a:solidFill>
              </a:rPr>
              <a:t>Context Diagram :</a:t>
            </a:r>
            <a:endParaRPr sz="2400" dirty="0">
              <a:solidFill>
                <a:schemeClr val="accent1">
                  <a:lumMod val="50000"/>
                </a:schemeClr>
              </a:solidFill>
            </a:endParaRPr>
          </a:p>
        </p:txBody>
      </p:sp>
      <p:pic>
        <p:nvPicPr>
          <p:cNvPr id="26" name="Picture 25">
            <a:extLst>
              <a:ext uri="{FF2B5EF4-FFF2-40B4-BE49-F238E27FC236}">
                <a16:creationId xmlns:a16="http://schemas.microsoft.com/office/drawing/2014/main" id="{D4AA8B7E-51BC-B58C-E75A-325962CA21E1}"/>
              </a:ext>
            </a:extLst>
          </p:cNvPr>
          <p:cNvPicPr>
            <a:picLocks noChangeAspect="1"/>
          </p:cNvPicPr>
          <p:nvPr/>
        </p:nvPicPr>
        <p:blipFill>
          <a:blip r:embed="rId3"/>
          <a:stretch>
            <a:fillRect/>
          </a:stretch>
        </p:blipFill>
        <p:spPr>
          <a:xfrm>
            <a:off x="1431133" y="606041"/>
            <a:ext cx="6281734" cy="4405645"/>
          </a:xfrm>
          <a:prstGeom prst="rect">
            <a:avLst/>
          </a:prstGeom>
        </p:spPr>
      </p:pic>
    </p:spTree>
    <p:extLst>
      <p:ext uri="{BB962C8B-B14F-4D97-AF65-F5344CB8AC3E}">
        <p14:creationId xmlns:p14="http://schemas.microsoft.com/office/powerpoint/2010/main" val="2423347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887E4-5086-9599-F79A-BFC0517E5B34}"/>
              </a:ext>
            </a:extLst>
          </p:cNvPr>
          <p:cNvSpPr>
            <a:spLocks noGrp="1"/>
          </p:cNvSpPr>
          <p:nvPr>
            <p:ph type="ctrTitle"/>
          </p:nvPr>
        </p:nvSpPr>
        <p:spPr>
          <a:xfrm>
            <a:off x="1472784" y="192324"/>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Data flow diagram (DFD):</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434F7E-3F93-33FC-B7EF-335465E3A47D}"/>
              </a:ext>
            </a:extLst>
          </p:cNvPr>
          <p:cNvSpPr txBox="1"/>
          <p:nvPr/>
        </p:nvSpPr>
        <p:spPr>
          <a:xfrm>
            <a:off x="330616" y="836744"/>
            <a:ext cx="1063112" cy="5232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 )  Level 0</a:t>
            </a:r>
          </a:p>
          <a:p>
            <a:pPr marL="152400" indent="0">
              <a:buNone/>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4F9581E-B0BD-8ECA-A4AA-2A1640984E7D}"/>
              </a:ext>
            </a:extLst>
          </p:cNvPr>
          <p:cNvPicPr>
            <a:picLocks noChangeAspect="1"/>
          </p:cNvPicPr>
          <p:nvPr/>
        </p:nvPicPr>
        <p:blipFill>
          <a:blip r:embed="rId2"/>
          <a:stretch>
            <a:fillRect/>
          </a:stretch>
        </p:blipFill>
        <p:spPr>
          <a:xfrm>
            <a:off x="1393728" y="593471"/>
            <a:ext cx="7642037" cy="4573475"/>
          </a:xfrm>
          <a:prstGeom prst="rect">
            <a:avLst/>
          </a:prstGeom>
        </p:spPr>
      </p:pic>
    </p:spTree>
    <p:extLst>
      <p:ext uri="{BB962C8B-B14F-4D97-AF65-F5344CB8AC3E}">
        <p14:creationId xmlns:p14="http://schemas.microsoft.com/office/powerpoint/2010/main" val="290850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887E4-5086-9599-F79A-BFC0517E5B34}"/>
              </a:ext>
            </a:extLst>
          </p:cNvPr>
          <p:cNvSpPr>
            <a:spLocks noGrp="1"/>
          </p:cNvSpPr>
          <p:nvPr>
            <p:ph type="ctrTitle"/>
          </p:nvPr>
        </p:nvSpPr>
        <p:spPr>
          <a:xfrm>
            <a:off x="1472784" y="192324"/>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Data flow diagram (DFD):</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4BF927-0D12-64CC-BABE-64FABD2F183A}"/>
              </a:ext>
            </a:extLst>
          </p:cNvPr>
          <p:cNvPicPr>
            <a:picLocks noChangeAspect="1"/>
          </p:cNvPicPr>
          <p:nvPr/>
        </p:nvPicPr>
        <p:blipFill>
          <a:blip r:embed="rId2"/>
          <a:stretch>
            <a:fillRect/>
          </a:stretch>
        </p:blipFill>
        <p:spPr>
          <a:xfrm>
            <a:off x="846944" y="750403"/>
            <a:ext cx="7920000" cy="4306218"/>
          </a:xfrm>
          <a:prstGeom prst="rect">
            <a:avLst/>
          </a:prstGeom>
        </p:spPr>
      </p:pic>
      <p:sp>
        <p:nvSpPr>
          <p:cNvPr id="6" name="TextBox 5">
            <a:extLst>
              <a:ext uri="{FF2B5EF4-FFF2-40B4-BE49-F238E27FC236}">
                <a16:creationId xmlns:a16="http://schemas.microsoft.com/office/drawing/2014/main" id="{2C434F7E-3F93-33FC-B7EF-335465E3A47D}"/>
              </a:ext>
            </a:extLst>
          </p:cNvPr>
          <p:cNvSpPr txBox="1"/>
          <p:nvPr/>
        </p:nvSpPr>
        <p:spPr>
          <a:xfrm>
            <a:off x="330616" y="836744"/>
            <a:ext cx="1032655" cy="5232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 )  Level 1</a:t>
            </a:r>
          </a:p>
          <a:p>
            <a:endParaRPr lang="en-JO" dirty="0"/>
          </a:p>
        </p:txBody>
      </p:sp>
    </p:spTree>
    <p:extLst>
      <p:ext uri="{BB962C8B-B14F-4D97-AF65-F5344CB8AC3E}">
        <p14:creationId xmlns:p14="http://schemas.microsoft.com/office/powerpoint/2010/main" val="266868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954734" y="-67456"/>
            <a:ext cx="4290151" cy="561249"/>
          </a:xfrm>
          <a:prstGeom prst="rect">
            <a:avLst/>
          </a:prstGeom>
        </p:spPr>
        <p:txBody>
          <a:bodyPr spcFirstLastPara="1" wrap="square" lIns="91425" tIns="91425" rIns="91425" bIns="91425" anchor="ctr" anchorCtr="0">
            <a:noAutofit/>
          </a:bodyPr>
          <a:lstStyle/>
          <a:p>
            <a:r>
              <a:rPr lang="en-US" sz="2400" u="sng" dirty="0">
                <a:solidFill>
                  <a:schemeClr val="accent1"/>
                </a:solidFill>
                <a:latin typeface="Century Schoolbook" panose="02040604050505020304" pitchFamily="18" charset="0"/>
                <a:cs typeface="Arial" panose="020B0604020202020204" pitchFamily="34" charset="0"/>
              </a:rPr>
              <a:t>TABLE OF CONTENT</a:t>
            </a:r>
          </a:p>
        </p:txBody>
      </p:sp>
      <p:sp>
        <p:nvSpPr>
          <p:cNvPr id="2" name="TextBox 1">
            <a:extLst>
              <a:ext uri="{FF2B5EF4-FFF2-40B4-BE49-F238E27FC236}">
                <a16:creationId xmlns:a16="http://schemas.microsoft.com/office/drawing/2014/main" id="{B3B88572-1772-A185-85F5-F77C5D9DD142}"/>
              </a:ext>
            </a:extLst>
          </p:cNvPr>
          <p:cNvSpPr txBox="1"/>
          <p:nvPr/>
        </p:nvSpPr>
        <p:spPr>
          <a:xfrm>
            <a:off x="217163" y="376709"/>
            <a:ext cx="6855197" cy="5478423"/>
          </a:xfrm>
          <a:prstGeom prst="rect">
            <a:avLst/>
          </a:prstGeom>
          <a:noFill/>
        </p:spPr>
        <p:txBody>
          <a:bodyPr wrap="square" rtlCol="0">
            <a:spAutoFit/>
          </a:bodyPr>
          <a:lstStyle/>
          <a:p>
            <a:r>
              <a:rPr lang="en-US" b="1" dirty="0">
                <a:solidFill>
                  <a:schemeClr val="accent1">
                    <a:lumMod val="50000"/>
                  </a:schemeClr>
                </a:solidFill>
                <a:latin typeface="Century Schoolbook" panose="02040604050505020304" pitchFamily="18" charset="0"/>
              </a:rPr>
              <a:t>Content</a:t>
            </a:r>
            <a:r>
              <a:rPr lang="en-US" sz="1200" b="1" dirty="0">
                <a:solidFill>
                  <a:schemeClr val="accent1"/>
                </a:solidFill>
                <a:latin typeface="Century Schoolbook" panose="02040604050505020304" pitchFamily="18" charset="0"/>
              </a:rPr>
              <a:t>                                                                </a:t>
            </a:r>
            <a:r>
              <a:rPr lang="en-US" sz="1200" b="1" dirty="0">
                <a:solidFill>
                  <a:schemeClr val="accent1">
                    <a:lumMod val="50000"/>
                  </a:schemeClr>
                </a:solidFill>
                <a:latin typeface="Century Schoolbook" panose="02040604050505020304" pitchFamily="18" charset="0"/>
              </a:rPr>
              <a:t>Page</a:t>
            </a:r>
          </a:p>
          <a:p>
            <a:endParaRPr lang="en-US" sz="1200" dirty="0">
              <a:latin typeface="Century Schoolbook" panose="02040604050505020304" pitchFamily="18" charset="0"/>
            </a:endParaRPr>
          </a:p>
          <a:p>
            <a:r>
              <a:rPr lang="en-US" sz="1200" dirty="0">
                <a:latin typeface="Century Schoolbook" panose="02040604050505020304" pitchFamily="18" charset="0"/>
              </a:rPr>
              <a:t> </a:t>
            </a:r>
            <a:r>
              <a:rPr lang="en-US" sz="1200" b="1" dirty="0">
                <a:solidFill>
                  <a:schemeClr val="accent1"/>
                </a:solidFill>
                <a:latin typeface="Century Schoolbook" panose="02040604050505020304" pitchFamily="18" charset="0"/>
              </a:rPr>
              <a:t>1)</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Introduction </a:t>
            </a:r>
            <a:r>
              <a:rPr lang="en-US" sz="1200" b="1" dirty="0">
                <a:latin typeface="Century Schoolbook" panose="02040604050505020304" pitchFamily="18" charset="0"/>
              </a:rPr>
              <a:t>……………………………………4-5</a:t>
            </a:r>
            <a:endParaRPr lang="en-US" sz="1200" dirty="0">
              <a:latin typeface="Century Schoolbook" panose="02040604050505020304" pitchFamily="18" charset="0"/>
            </a:endParaRPr>
          </a:p>
          <a:p>
            <a:pPr lvl="7"/>
            <a:r>
              <a:rPr lang="en-US" sz="1200" dirty="0">
                <a:solidFill>
                  <a:schemeClr val="accent1"/>
                </a:solidFill>
                <a:latin typeface="Century Schoolbook" panose="02040604050505020304" pitchFamily="18" charset="0"/>
              </a:rPr>
              <a:t> 	1.1 Purpose</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4</a:t>
            </a:r>
            <a:endParaRPr lang="en-US" sz="1200" dirty="0">
              <a:latin typeface="Century Schoolbook" panose="02040604050505020304" pitchFamily="18" charset="0"/>
              <a:cs typeface="Arial" panose="020B0604020202020204" pitchFamily="34" charset="0"/>
            </a:endParaRPr>
          </a:p>
          <a:p>
            <a:r>
              <a:rPr lang="en-US" sz="1200" dirty="0">
                <a:solidFill>
                  <a:schemeClr val="accent1"/>
                </a:solidFill>
                <a:latin typeface="Century Schoolbook" panose="02040604050505020304" pitchFamily="18" charset="0"/>
              </a:rPr>
              <a:t> 	1.2 Context Diagram</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 5</a:t>
            </a:r>
            <a:endParaRPr lang="en-US" sz="1200" b="1" dirty="0">
              <a:latin typeface="Century Schoolbook" panose="02040604050505020304" pitchFamily="18" charset="0"/>
            </a:endParaRPr>
          </a:p>
          <a:p>
            <a:r>
              <a:rPr lang="en-US" sz="1200" b="1" dirty="0">
                <a:solidFill>
                  <a:schemeClr val="accent1"/>
                </a:solidFill>
                <a:latin typeface="Century Schoolbook" panose="02040604050505020304" pitchFamily="18" charset="0"/>
              </a:rPr>
              <a:t>2) Risks </a:t>
            </a:r>
            <a:r>
              <a:rPr lang="en-US" sz="1200" b="1" dirty="0">
                <a:latin typeface="Century Schoolbook" panose="02040604050505020304" pitchFamily="18" charset="0"/>
              </a:rPr>
              <a:t>…………………………………………….….6</a:t>
            </a:r>
            <a:endParaRPr lang="ar-JO" sz="1200" b="1" dirty="0">
              <a:latin typeface="Century Schoolbook" panose="02040604050505020304" pitchFamily="18" charset="0"/>
            </a:endParaRPr>
          </a:p>
          <a:p>
            <a:r>
              <a:rPr lang="en-US" sz="1200" b="1" dirty="0">
                <a:solidFill>
                  <a:schemeClr val="accent1"/>
                </a:solidFill>
                <a:latin typeface="Century Schoolbook" panose="02040604050505020304" pitchFamily="18" charset="0"/>
              </a:rPr>
              <a:t>3)</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Feasibility Study </a:t>
            </a:r>
            <a:r>
              <a:rPr lang="en-US" sz="1200" b="1" dirty="0">
                <a:latin typeface="Century Schoolbook" panose="02040604050505020304" pitchFamily="18" charset="0"/>
              </a:rPr>
              <a:t>…………..…………………………7-10</a:t>
            </a:r>
            <a:endParaRPr lang="en-US" sz="1200" b="1" dirty="0">
              <a:solidFill>
                <a:schemeClr val="accent1"/>
              </a:solidFill>
              <a:latin typeface="Century Schoolbook" panose="02040604050505020304" pitchFamily="18" charset="0"/>
            </a:endParaRPr>
          </a:p>
          <a:p>
            <a:r>
              <a:rPr lang="en-US" sz="1200" dirty="0">
                <a:solidFill>
                  <a:schemeClr val="accent1"/>
                </a:solidFill>
                <a:latin typeface="Century Schoolbook" panose="02040604050505020304" pitchFamily="18" charset="0"/>
              </a:rPr>
              <a:t> 	3.1 </a:t>
            </a:r>
            <a:r>
              <a:rPr lang="en-US" sz="1200" b="1" dirty="0">
                <a:solidFill>
                  <a:schemeClr val="tx2"/>
                </a:solidFill>
                <a:latin typeface="Times New Roman" pitchFamily="18" charset="0"/>
                <a:cs typeface="Times New Roman" pitchFamily="18" charset="0"/>
              </a:rPr>
              <a:t>Economical</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8-15</a:t>
            </a:r>
          </a:p>
          <a:p>
            <a:r>
              <a:rPr lang="en-US" sz="1200" dirty="0">
                <a:solidFill>
                  <a:schemeClr val="accent1"/>
                </a:solidFill>
                <a:latin typeface="Century Schoolbook" panose="02040604050505020304" pitchFamily="18" charset="0"/>
              </a:rPr>
              <a:t> 	3.2 </a:t>
            </a:r>
            <a:r>
              <a:rPr lang="en-US" altLang="en-US" sz="1200" b="1" dirty="0">
                <a:solidFill>
                  <a:schemeClr val="tx2"/>
                </a:solidFill>
              </a:rPr>
              <a:t>Technical</a:t>
            </a:r>
            <a:r>
              <a:rPr lang="en-US" sz="1200" dirty="0">
                <a:solidFill>
                  <a:schemeClr val="accent1"/>
                </a:solidFill>
                <a:latin typeface="Century Schoolbook" panose="02040604050505020304" pitchFamily="18" charset="0"/>
                <a:cs typeface="Arial" panose="020B0604020202020204" pitchFamily="34" charset="0"/>
              </a:rPr>
              <a:t> </a:t>
            </a:r>
            <a:r>
              <a:rPr lang="en-US" sz="1200" b="1" dirty="0">
                <a:latin typeface="Century Schoolbook" panose="02040604050505020304" pitchFamily="18" charset="0"/>
              </a:rPr>
              <a:t>…………………...…………….…</a:t>
            </a:r>
            <a:r>
              <a:rPr lang="en-US" sz="1200" dirty="0">
                <a:latin typeface="Century Schoolbook" panose="02040604050505020304" pitchFamily="18" charset="0"/>
                <a:cs typeface="Arial" panose="020B0604020202020204" pitchFamily="34" charset="0"/>
              </a:rPr>
              <a:t>16              </a:t>
            </a:r>
          </a:p>
          <a:p>
            <a:r>
              <a:rPr lang="en-US" sz="1200" dirty="0">
                <a:solidFill>
                  <a:schemeClr val="accent1"/>
                </a:solidFill>
                <a:latin typeface="Century Schoolbook" panose="02040604050505020304" pitchFamily="18" charset="0"/>
              </a:rPr>
              <a:t> 	3.3 </a:t>
            </a:r>
            <a:r>
              <a:rPr lang="en-US" altLang="en-US" sz="1200" b="1" dirty="0">
                <a:solidFill>
                  <a:schemeClr val="tx2"/>
                </a:solidFill>
              </a:rPr>
              <a:t>Operational</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.17</a:t>
            </a:r>
          </a:p>
          <a:p>
            <a:r>
              <a:rPr lang="en-US" sz="1200" dirty="0">
                <a:solidFill>
                  <a:schemeClr val="accent1"/>
                </a:solidFill>
                <a:latin typeface="Century Schoolbook" panose="02040604050505020304" pitchFamily="18" charset="0"/>
              </a:rPr>
              <a:t>	3.3 </a:t>
            </a:r>
            <a:r>
              <a:rPr lang="x-none" sz="1200" b="1">
                <a:solidFill>
                  <a:schemeClr val="tx2"/>
                </a:solidFill>
                <a:latin typeface="Times New Roman" panose="02020603050405020304" pitchFamily="18" charset="0"/>
                <a:cs typeface="Times New Roman" panose="02020603050405020304" pitchFamily="18" charset="0"/>
              </a:rPr>
              <a:t>LEGAL </a:t>
            </a:r>
            <a:r>
              <a:rPr lang="en-US" sz="1200" b="1" dirty="0">
                <a:latin typeface="Century Schoolbook" panose="02040604050505020304" pitchFamily="18" charset="0"/>
              </a:rPr>
              <a:t>………………………..…………</a:t>
            </a:r>
            <a:r>
              <a:rPr lang="en-US" sz="1200" dirty="0">
                <a:latin typeface="Century Schoolbook" panose="02040604050505020304" pitchFamily="18" charset="0"/>
              </a:rPr>
              <a:t>.18</a:t>
            </a:r>
          </a:p>
          <a:p>
            <a:r>
              <a:rPr lang="en-US" sz="1200" dirty="0">
                <a:solidFill>
                  <a:schemeClr val="accent1"/>
                </a:solidFill>
                <a:latin typeface="Century Schoolbook" panose="02040604050505020304" pitchFamily="18" charset="0"/>
              </a:rPr>
              <a:t>	3.3 </a:t>
            </a:r>
            <a:r>
              <a:rPr lang="en-US" sz="1200" b="1" dirty="0">
                <a:solidFill>
                  <a:schemeClr val="tx2"/>
                </a:solidFill>
                <a:latin typeface="Times New Roman" panose="02020603050405020304" pitchFamily="18" charset="0"/>
                <a:cs typeface="Times New Roman" panose="02020603050405020304" pitchFamily="18" charset="0"/>
              </a:rPr>
              <a:t>Schedule</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a:t>
            </a:r>
            <a:r>
              <a:rPr lang="en-US" sz="1200" b="1" dirty="0">
                <a:latin typeface="Century Schoolbook" panose="02040604050505020304" pitchFamily="18" charset="0"/>
              </a:rPr>
              <a:t> </a:t>
            </a:r>
            <a:r>
              <a:rPr lang="en-US" sz="1200" dirty="0">
                <a:latin typeface="Century Schoolbook" panose="02040604050505020304" pitchFamily="18" charset="0"/>
              </a:rPr>
              <a:t>19-22</a:t>
            </a:r>
          </a:p>
          <a:p>
            <a:r>
              <a:rPr lang="en-US" sz="1200" b="1" dirty="0">
                <a:solidFill>
                  <a:schemeClr val="accent1"/>
                </a:solidFill>
                <a:latin typeface="Times New Roman" panose="02020603050405020304" pitchFamily="18" charset="0"/>
                <a:cs typeface="Times New Roman" panose="02020603050405020304" pitchFamily="18" charset="0"/>
              </a:rPr>
              <a:t>4) Techniques  </a:t>
            </a:r>
            <a:r>
              <a:rPr lang="en-US" sz="1200" b="1" dirty="0">
                <a:latin typeface="Century Schoolbook" panose="02040604050505020304" pitchFamily="18" charset="0"/>
              </a:rPr>
              <a:t>…………..………………………………...…23</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5) Functional Requirements   </a:t>
            </a:r>
            <a:r>
              <a:rPr lang="en-US" sz="1200" b="1" dirty="0">
                <a:latin typeface="Century Schoolbook" panose="02040604050505020304" pitchFamily="18" charset="0"/>
              </a:rPr>
              <a:t>…………..………………………………...…24</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6) NON-Functional Requirements   </a:t>
            </a:r>
            <a:r>
              <a:rPr lang="en-US" sz="1200" b="1" dirty="0">
                <a:latin typeface="Century Schoolbook" panose="02040604050505020304" pitchFamily="18" charset="0"/>
              </a:rPr>
              <a:t>…………..………………………………...…25-26</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7</a:t>
            </a:r>
            <a:r>
              <a:rPr lang="en-US" sz="1200" b="1" dirty="0">
                <a:solidFill>
                  <a:schemeClr val="accent1"/>
                </a:solidFill>
                <a:latin typeface="Century Schoolbook" panose="02040604050505020304" pitchFamily="18" charset="0"/>
                <a:cs typeface="Times New Roman" panose="02020603050405020304" pitchFamily="18" charset="0"/>
              </a:rPr>
              <a:t>)</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Context Diagram </a:t>
            </a:r>
            <a:r>
              <a:rPr lang="en-US" sz="1200" b="1" dirty="0">
                <a:latin typeface="Century Schoolbook" panose="02040604050505020304" pitchFamily="18" charset="0"/>
              </a:rPr>
              <a:t>…………..………………………………...…27</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8) Data flow diagram (DFD)</a:t>
            </a:r>
            <a:r>
              <a:rPr lang="en-US" sz="1200" b="1" dirty="0">
                <a:latin typeface="Century Schoolbook" panose="02040604050505020304" pitchFamily="18" charset="0"/>
              </a:rPr>
              <a:t>…………..………………………………...…28-29</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9) Decision table </a:t>
            </a:r>
            <a:r>
              <a:rPr lang="en-US" sz="1200" b="1" dirty="0">
                <a:latin typeface="Century Schoolbook" panose="02040604050505020304" pitchFamily="18" charset="0"/>
              </a:rPr>
              <a:t>…………..………………………………...…30-32</a:t>
            </a:r>
          </a:p>
          <a:p>
            <a:endParaRPr lang="en-US" sz="1200" b="1" dirty="0">
              <a:solidFill>
                <a:schemeClr val="accent1"/>
              </a:solidFill>
              <a:latin typeface="Times New Roman" panose="02020603050405020304" pitchFamily="18" charset="0"/>
              <a:cs typeface="Times New Roman" panose="020206030504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10) Entity relational diagram (ERD): </a:t>
            </a:r>
            <a:r>
              <a:rPr lang="en-US" sz="1200" b="1" dirty="0">
                <a:latin typeface="Century Schoolbook" panose="02040604050505020304" pitchFamily="18" charset="0"/>
              </a:rPr>
              <a:t>…………..………………………………...…33</a:t>
            </a:r>
            <a:endParaRPr lang="en-US" sz="1200" b="1" dirty="0">
              <a:solidFill>
                <a:schemeClr val="accent1"/>
              </a:solidFill>
              <a:latin typeface="Times New Roman" panose="02020603050405020304" pitchFamily="18" charset="0"/>
              <a:cs typeface="Times New Roman" panose="02020603050405020304" pitchFamily="18" charset="0"/>
            </a:endParaRPr>
          </a:p>
          <a:p>
            <a:endParaRPr lang="en-US" sz="1200" b="1" dirty="0">
              <a:latin typeface="Century Schoolbook" panose="02040604050505020304" pitchFamily="18" charset="0"/>
            </a:endParaRPr>
          </a:p>
          <a:p>
            <a:endParaRPr lang="en-US" sz="1200" b="1" dirty="0">
              <a:latin typeface="Century Schoolbook" panose="02040604050505020304" pitchFamily="18" charset="0"/>
            </a:endParaRPr>
          </a:p>
          <a:p>
            <a:endParaRPr lang="en-US" sz="1200" b="1" dirty="0">
              <a:latin typeface="Century Schoolbook" panose="02040604050505020304" pitchFamily="18" charset="0"/>
            </a:endParaRPr>
          </a:p>
          <a:p>
            <a:endParaRPr lang="x-none" sz="1200" dirty="0"/>
          </a:p>
        </p:txBody>
      </p:sp>
    </p:spTree>
    <p:extLst>
      <p:ext uri="{BB962C8B-B14F-4D97-AF65-F5344CB8AC3E}">
        <p14:creationId xmlns:p14="http://schemas.microsoft.com/office/powerpoint/2010/main" val="3196276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92111" y="327600"/>
            <a:ext cx="8364512" cy="422700"/>
          </a:xfrm>
        </p:spPr>
        <p:txBody>
          <a:bodyPr/>
          <a:lstStyle/>
          <a:p>
            <a:pPr algn="l"/>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1254406479"/>
              </p:ext>
            </p:extLst>
          </p:nvPr>
        </p:nvGraphicFramePr>
        <p:xfrm>
          <a:off x="675861" y="1017767"/>
          <a:ext cx="7384083" cy="3647775"/>
        </p:xfrm>
        <a:graphic>
          <a:graphicData uri="http://schemas.openxmlformats.org/drawingml/2006/table">
            <a:tbl>
              <a:tblPr firstRow="1" bandRow="1">
                <a:tableStyleId>{0505E3EF-67EA-436B-97B2-0124C06EBD24}</a:tableStyleId>
              </a:tblPr>
              <a:tblGrid>
                <a:gridCol w="1089329">
                  <a:extLst>
                    <a:ext uri="{9D8B030D-6E8A-4147-A177-3AD203B41FA5}">
                      <a16:colId xmlns:a16="http://schemas.microsoft.com/office/drawing/2014/main" val="4165834344"/>
                    </a:ext>
                  </a:extLst>
                </a:gridCol>
                <a:gridCol w="1725006">
                  <a:extLst>
                    <a:ext uri="{9D8B030D-6E8A-4147-A177-3AD203B41FA5}">
                      <a16:colId xmlns:a16="http://schemas.microsoft.com/office/drawing/2014/main" val="1372198680"/>
                    </a:ext>
                  </a:extLst>
                </a:gridCol>
                <a:gridCol w="535305">
                  <a:extLst>
                    <a:ext uri="{9D8B030D-6E8A-4147-A177-3AD203B41FA5}">
                      <a16:colId xmlns:a16="http://schemas.microsoft.com/office/drawing/2014/main" val="643304961"/>
                    </a:ext>
                  </a:extLst>
                </a:gridCol>
                <a:gridCol w="658912">
                  <a:extLst>
                    <a:ext uri="{9D8B030D-6E8A-4147-A177-3AD203B41FA5}">
                      <a16:colId xmlns:a16="http://schemas.microsoft.com/office/drawing/2014/main" val="1695976392"/>
                    </a:ext>
                  </a:extLst>
                </a:gridCol>
                <a:gridCol w="820847">
                  <a:extLst>
                    <a:ext uri="{9D8B030D-6E8A-4147-A177-3AD203B41FA5}">
                      <a16:colId xmlns:a16="http://schemas.microsoft.com/office/drawing/2014/main" val="250120448"/>
                    </a:ext>
                  </a:extLst>
                </a:gridCol>
                <a:gridCol w="940906">
                  <a:extLst>
                    <a:ext uri="{9D8B030D-6E8A-4147-A177-3AD203B41FA5}">
                      <a16:colId xmlns:a16="http://schemas.microsoft.com/office/drawing/2014/main" val="332827698"/>
                    </a:ext>
                  </a:extLst>
                </a:gridCol>
                <a:gridCol w="806889">
                  <a:extLst>
                    <a:ext uri="{9D8B030D-6E8A-4147-A177-3AD203B41FA5}">
                      <a16:colId xmlns:a16="http://schemas.microsoft.com/office/drawing/2014/main" val="2452565029"/>
                    </a:ext>
                  </a:extLst>
                </a:gridCol>
                <a:gridCol w="806889">
                  <a:extLst>
                    <a:ext uri="{9D8B030D-6E8A-4147-A177-3AD203B41FA5}">
                      <a16:colId xmlns:a16="http://schemas.microsoft.com/office/drawing/2014/main" val="2060248596"/>
                    </a:ext>
                  </a:extLst>
                </a:gridCol>
              </a:tblGrid>
              <a:tr h="15822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6">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4186490209"/>
                  </a:ext>
                </a:extLst>
              </a:tr>
              <a:tr h="357011">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2</a:t>
                      </a:r>
                    </a:p>
                  </a:txBody>
                  <a:tcPr/>
                </a:tc>
                <a:tc>
                  <a:txBody>
                    <a:bodyPr/>
                    <a:lstStyle/>
                    <a:p>
                      <a:pPr algn="ctr"/>
                      <a:r>
                        <a:rPr lang="x-none" b="0" dirty="0">
                          <a:solidFill>
                            <a:schemeClr val="tx2">
                              <a:lumMod val="50000"/>
                            </a:schemeClr>
                          </a:solidFill>
                          <a:cs typeface="+mj-cs"/>
                        </a:rPr>
                        <a:t>3</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6</a:t>
                      </a:r>
                    </a:p>
                  </a:txBody>
                  <a:tcPr/>
                </a:tc>
                <a:extLst>
                  <a:ext uri="{0D108BD9-81ED-4DB2-BD59-A6C34878D82A}">
                    <a16:rowId xmlns:a16="http://schemas.microsoft.com/office/drawing/2014/main" val="132528411"/>
                  </a:ext>
                </a:extLst>
              </a:tr>
              <a:tr h="445501">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Journalist</a:t>
                      </a:r>
                      <a:r>
                        <a:rPr lang="x-none" b="0" dirty="0">
                          <a:solidFill>
                            <a:schemeClr val="tx2">
                              <a:lumMod val="50000"/>
                            </a:schemeClr>
                          </a:solidFill>
                          <a:cs typeface="+mj-cs"/>
                        </a:rPr>
                        <a:t> Age </a:t>
                      </a:r>
                    </a:p>
                  </a:txBody>
                  <a:tcPr/>
                </a:tc>
                <a:tc>
                  <a:txBody>
                    <a:bodyPr/>
                    <a:lstStyle/>
                    <a:p>
                      <a:pPr algn="ctr"/>
                      <a:r>
                        <a:rPr lang="x-none" b="0" dirty="0">
                          <a:solidFill>
                            <a:schemeClr val="tx2">
                              <a:lumMod val="50000"/>
                            </a:schemeClr>
                          </a:solidFill>
                          <a:cs typeface="+mj-cs"/>
                        </a:rPr>
                        <a:t>35&gt;</a:t>
                      </a:r>
                    </a:p>
                  </a:txBody>
                  <a:tcPr/>
                </a:tc>
                <a:tc>
                  <a:txBody>
                    <a:bodyPr/>
                    <a:lstStyle/>
                    <a:p>
                      <a:pPr algn="ctr"/>
                      <a:r>
                        <a:rPr lang="x-none" b="0" dirty="0">
                          <a:solidFill>
                            <a:schemeClr val="tx2">
                              <a:lumMod val="50000"/>
                            </a:schemeClr>
                          </a:solidFill>
                          <a:cs typeface="+mj-cs"/>
                        </a:rPr>
                        <a:t>35&gt;</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35&lt;</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35&lt;</a:t>
                      </a:r>
                      <a:endParaRPr lang="x-none" dirty="0">
                        <a:solidFill>
                          <a:schemeClr val="tx2">
                            <a:lumMod val="50000"/>
                          </a:schemeClr>
                        </a:solidFill>
                      </a:endParaRPr>
                    </a:p>
                  </a:txBody>
                  <a:tcPr/>
                </a:tc>
                <a:extLst>
                  <a:ext uri="{0D108BD9-81ED-4DB2-BD59-A6C34878D82A}">
                    <a16:rowId xmlns:a16="http://schemas.microsoft.com/office/drawing/2014/main" val="558375588"/>
                  </a:ext>
                </a:extLst>
              </a:tr>
              <a:tr h="445501">
                <a:tc vMerge="1">
                  <a:txBody>
                    <a:bodyPr/>
                    <a:lstStyle/>
                    <a:p>
                      <a:pPr marL="0" algn="r" defTabSz="685800" rtl="1" eaLnBrk="1" latinLnBrk="0" hangingPunct="1"/>
                      <a:endParaRPr lang="x-none" dirty="0"/>
                    </a:p>
                  </a:txBody>
                  <a:tcPr/>
                </a:tc>
                <a:tc>
                  <a:txBody>
                    <a:bodyPr/>
                    <a:lstStyle/>
                    <a:p>
                      <a:pPr algn="ctr"/>
                      <a:r>
                        <a:rPr lang="en-US" b="0" dirty="0">
                          <a:solidFill>
                            <a:schemeClr val="tx2">
                              <a:lumMod val="50000"/>
                            </a:schemeClr>
                          </a:solidFill>
                          <a:cs typeface="+mj-cs"/>
                        </a:rPr>
                        <a:t>level of warfare</a:t>
                      </a:r>
                      <a:endParaRPr lang="x-none" b="0" dirty="0">
                        <a:solidFill>
                          <a:schemeClr val="tx2">
                            <a:lumMod val="50000"/>
                          </a:schemeClr>
                        </a:solidFill>
                        <a:cs typeface="+mj-cs"/>
                      </a:endParaRPr>
                    </a:p>
                  </a:txBody>
                  <a:tcPr/>
                </a:tc>
                <a:tc>
                  <a:txBody>
                    <a:bodyPr/>
                    <a:lstStyle/>
                    <a:p>
                      <a:pPr marL="0" algn="ctr" defTabSz="685800" rtl="0" eaLnBrk="1" latinLnBrk="0" hangingPunct="1"/>
                      <a:r>
                        <a:rPr lang="x-none" b="0" dirty="0">
                          <a:solidFill>
                            <a:schemeClr val="tx2">
                              <a:lumMod val="50000"/>
                            </a:schemeClr>
                          </a:solidFill>
                          <a:cs typeface="+mj-cs"/>
                        </a:rPr>
                        <a:t>M</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M</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M</a:t>
                      </a:r>
                    </a:p>
                  </a:txBody>
                  <a:tcPr/>
                </a:tc>
                <a:tc>
                  <a:txBody>
                    <a:bodyPr/>
                    <a:lstStyle/>
                    <a:p>
                      <a:pPr algn="ctr"/>
                      <a:r>
                        <a:rPr lang="x-none" dirty="0">
                          <a:solidFill>
                            <a:schemeClr val="tx2">
                              <a:lumMod val="50000"/>
                            </a:schemeClr>
                          </a:solidFill>
                        </a:rPr>
                        <a:t>H</a:t>
                      </a:r>
                    </a:p>
                  </a:txBody>
                  <a:tcPr/>
                </a:tc>
                <a:extLst>
                  <a:ext uri="{0D108BD9-81ED-4DB2-BD59-A6C34878D82A}">
                    <a16:rowId xmlns:a16="http://schemas.microsoft.com/office/drawing/2014/main" val="477471173"/>
                  </a:ext>
                </a:extLst>
              </a:tr>
              <a:tr h="445501">
                <a:tc vMerge="1">
                  <a:txBody>
                    <a:bodyPr/>
                    <a:lstStyle/>
                    <a:p>
                      <a:pPr marL="0" algn="r" defTabSz="685800" rtl="1" eaLnBrk="1" latinLnBrk="0" hangingPunct="1"/>
                      <a:endParaRPr lang="x-none" dirty="0"/>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extLst>
                  <a:ext uri="{0D108BD9-81ED-4DB2-BD59-A6C34878D82A}">
                    <a16:rowId xmlns:a16="http://schemas.microsoft.com/office/drawing/2014/main" val="3164620827"/>
                  </a:ext>
                </a:extLst>
              </a:tr>
              <a:tr h="445501">
                <a:tc vMerge="1">
                  <a:txBody>
                    <a:bodyPr/>
                    <a:lstStyle/>
                    <a:p>
                      <a:endParaRPr lang="x-none"/>
                    </a:p>
                  </a:txBody>
                  <a:tcPr/>
                </a:tc>
                <a:tc>
                  <a:txBody>
                    <a:bodyPr/>
                    <a:lstStyle/>
                    <a:p>
                      <a:pPr marL="0" algn="ctr" defTabSz="685800" rtl="1" eaLnBrk="1" latinLnBrk="0" hangingPunct="1"/>
                      <a:r>
                        <a:rPr lang="en-US" b="0" dirty="0">
                          <a:solidFill>
                            <a:schemeClr val="tx2">
                              <a:lumMod val="50000"/>
                            </a:schemeClr>
                          </a:solidFill>
                          <a:cs typeface="+mj-cs"/>
                        </a:rPr>
                        <a:t>Priority in providing an urgent ambulance</a:t>
                      </a:r>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marL="0" algn="ctr" defTabSz="685800" rtl="0" eaLnBrk="1" latinLnBrk="0" hangingPunct="1"/>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3964702388"/>
                  </a:ext>
                </a:extLst>
              </a:tr>
              <a:tr h="445501">
                <a:tc vMerge="1">
                  <a:txBody>
                    <a:bodyPr/>
                    <a:lstStyle/>
                    <a:p>
                      <a:endParaRPr lang="x-none"/>
                    </a:p>
                  </a:txBody>
                  <a:tcPr/>
                </a:tc>
                <a:tc>
                  <a:txBody>
                    <a:bodyPr/>
                    <a:lstStyle/>
                    <a:p>
                      <a:pPr marL="0" algn="ctr" defTabSz="685800" rtl="1" eaLnBrk="1" latinLnBrk="0" hangingPunct="1"/>
                      <a:r>
                        <a:rPr lang="en-US" b="0" dirty="0">
                          <a:solidFill>
                            <a:schemeClr val="tx2">
                              <a:lumMod val="50000"/>
                            </a:schemeClr>
                          </a:solidFill>
                          <a:cs typeface="+mj-cs"/>
                        </a:rPr>
                        <a:t>High-level safety kit</a:t>
                      </a:r>
                      <a:endParaRPr lang="x-none" b="0" dirty="0">
                        <a:solidFill>
                          <a:schemeClr val="tx2">
                            <a:lumMod val="50000"/>
                          </a:schemeClr>
                        </a:solidFill>
                        <a:cs typeface="+mj-cs"/>
                      </a:endParaRP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3379174642"/>
                  </a:ext>
                </a:extLst>
              </a:tr>
              <a:tr h="445501">
                <a:tc vMerge="1">
                  <a:txBody>
                    <a:bodyPr/>
                    <a:lstStyle/>
                    <a:p>
                      <a:pPr marL="0" algn="r" defTabSz="685800" rtl="1" eaLnBrk="1" latinLnBrk="0" hangingPunct="1"/>
                      <a:endParaRPr lang="x-none" dirty="0"/>
                    </a:p>
                  </a:txBody>
                  <a:tcPr/>
                </a:tc>
                <a:tc gridSpan="7">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level of warfare:</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             M =medium  </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             H =high</a:t>
                      </a:r>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3466050"/>
                  </a:ext>
                </a:extLst>
              </a:tr>
            </a:tbl>
          </a:graphicData>
        </a:graphic>
      </p:graphicFrame>
    </p:spTree>
    <p:extLst>
      <p:ext uri="{BB962C8B-B14F-4D97-AF65-F5344CB8AC3E}">
        <p14:creationId xmlns:p14="http://schemas.microsoft.com/office/powerpoint/2010/main" val="294377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39646" y="125233"/>
            <a:ext cx="8364512" cy="422700"/>
          </a:xfrm>
        </p:spPr>
        <p:txBody>
          <a:bodyPr/>
          <a:lstStyle/>
          <a:p>
            <a:pPr algn="l"/>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3255160149"/>
              </p:ext>
            </p:extLst>
          </p:nvPr>
        </p:nvGraphicFramePr>
        <p:xfrm>
          <a:off x="179881" y="557818"/>
          <a:ext cx="8724277" cy="4460449"/>
        </p:xfrm>
        <a:graphic>
          <a:graphicData uri="http://schemas.openxmlformats.org/drawingml/2006/table">
            <a:tbl>
              <a:tblPr firstRow="1" bandRow="1">
                <a:tableStyleId>{0505E3EF-67EA-436B-97B2-0124C06EBD24}</a:tableStyleId>
              </a:tblPr>
              <a:tblGrid>
                <a:gridCol w="1177289">
                  <a:extLst>
                    <a:ext uri="{9D8B030D-6E8A-4147-A177-3AD203B41FA5}">
                      <a16:colId xmlns:a16="http://schemas.microsoft.com/office/drawing/2014/main" val="4165834344"/>
                    </a:ext>
                  </a:extLst>
                </a:gridCol>
                <a:gridCol w="1386390">
                  <a:extLst>
                    <a:ext uri="{9D8B030D-6E8A-4147-A177-3AD203B41FA5}">
                      <a16:colId xmlns:a16="http://schemas.microsoft.com/office/drawing/2014/main" val="1372198680"/>
                    </a:ext>
                  </a:extLst>
                </a:gridCol>
                <a:gridCol w="527113">
                  <a:extLst>
                    <a:ext uri="{9D8B030D-6E8A-4147-A177-3AD203B41FA5}">
                      <a16:colId xmlns:a16="http://schemas.microsoft.com/office/drawing/2014/main" val="643304961"/>
                    </a:ext>
                  </a:extLst>
                </a:gridCol>
                <a:gridCol w="600228">
                  <a:extLst>
                    <a:ext uri="{9D8B030D-6E8A-4147-A177-3AD203B41FA5}">
                      <a16:colId xmlns:a16="http://schemas.microsoft.com/office/drawing/2014/main" val="1695976392"/>
                    </a:ext>
                  </a:extLst>
                </a:gridCol>
                <a:gridCol w="747737">
                  <a:extLst>
                    <a:ext uri="{9D8B030D-6E8A-4147-A177-3AD203B41FA5}">
                      <a16:colId xmlns:a16="http://schemas.microsoft.com/office/drawing/2014/main" val="250120448"/>
                    </a:ext>
                  </a:extLst>
                </a:gridCol>
                <a:gridCol w="857104">
                  <a:extLst>
                    <a:ext uri="{9D8B030D-6E8A-4147-A177-3AD203B41FA5}">
                      <a16:colId xmlns:a16="http://schemas.microsoft.com/office/drawing/2014/main" val="332827698"/>
                    </a:ext>
                  </a:extLst>
                </a:gridCol>
                <a:gridCol w="857104">
                  <a:extLst>
                    <a:ext uri="{9D8B030D-6E8A-4147-A177-3AD203B41FA5}">
                      <a16:colId xmlns:a16="http://schemas.microsoft.com/office/drawing/2014/main" val="955679824"/>
                    </a:ext>
                  </a:extLst>
                </a:gridCol>
                <a:gridCol w="857104">
                  <a:extLst>
                    <a:ext uri="{9D8B030D-6E8A-4147-A177-3AD203B41FA5}">
                      <a16:colId xmlns:a16="http://schemas.microsoft.com/office/drawing/2014/main" val="796995510"/>
                    </a:ext>
                  </a:extLst>
                </a:gridCol>
                <a:gridCol w="857104">
                  <a:extLst>
                    <a:ext uri="{9D8B030D-6E8A-4147-A177-3AD203B41FA5}">
                      <a16:colId xmlns:a16="http://schemas.microsoft.com/office/drawing/2014/main" val="3060582414"/>
                    </a:ext>
                  </a:extLst>
                </a:gridCol>
                <a:gridCol w="857104">
                  <a:extLst>
                    <a:ext uri="{9D8B030D-6E8A-4147-A177-3AD203B41FA5}">
                      <a16:colId xmlns:a16="http://schemas.microsoft.com/office/drawing/2014/main" val="478855597"/>
                    </a:ext>
                  </a:extLst>
                </a:gridCol>
              </a:tblGrid>
              <a:tr h="44100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8">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tc hMerge="1">
                  <a:txBody>
                    <a:bodyPr/>
                    <a:lstStyle/>
                    <a:p>
                      <a:endParaRPr lang="x-none"/>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extLst>
                  <a:ext uri="{0D108BD9-81ED-4DB2-BD59-A6C34878D82A}">
                    <a16:rowId xmlns:a16="http://schemas.microsoft.com/office/drawing/2014/main" val="4186490209"/>
                  </a:ext>
                </a:extLst>
              </a:tr>
              <a:tr h="444905">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2</a:t>
                      </a:r>
                    </a:p>
                  </a:txBody>
                  <a:tcPr/>
                </a:tc>
                <a:tc>
                  <a:txBody>
                    <a:bodyPr/>
                    <a:lstStyle/>
                    <a:p>
                      <a:pPr algn="ctr"/>
                      <a:r>
                        <a:rPr lang="x-none" b="0" dirty="0">
                          <a:solidFill>
                            <a:schemeClr val="tx2">
                              <a:lumMod val="50000"/>
                            </a:schemeClr>
                          </a:solidFill>
                          <a:cs typeface="+mj-cs"/>
                        </a:rPr>
                        <a:t>3</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6</a:t>
                      </a:r>
                    </a:p>
                  </a:txBody>
                  <a:tcPr/>
                </a:tc>
                <a:tc>
                  <a:txBody>
                    <a:bodyPr/>
                    <a:lstStyle/>
                    <a:p>
                      <a:pPr algn="ctr"/>
                      <a:r>
                        <a:rPr lang="x-none" b="0" dirty="0">
                          <a:solidFill>
                            <a:schemeClr val="tx2">
                              <a:lumMod val="50000"/>
                            </a:schemeClr>
                          </a:solidFill>
                          <a:cs typeface="+mj-cs"/>
                        </a:rPr>
                        <a:t>7</a:t>
                      </a:r>
                    </a:p>
                  </a:txBody>
                  <a:tcPr/>
                </a:tc>
                <a:tc>
                  <a:txBody>
                    <a:bodyPr/>
                    <a:lstStyle/>
                    <a:p>
                      <a:pPr algn="ctr"/>
                      <a:r>
                        <a:rPr lang="x-none" b="0" dirty="0">
                          <a:solidFill>
                            <a:schemeClr val="tx2">
                              <a:lumMod val="50000"/>
                            </a:schemeClr>
                          </a:solidFill>
                          <a:cs typeface="+mj-cs"/>
                        </a:rPr>
                        <a:t>8</a:t>
                      </a:r>
                    </a:p>
                  </a:txBody>
                  <a:tcPr/>
                </a:tc>
                <a:extLst>
                  <a:ext uri="{0D108BD9-81ED-4DB2-BD59-A6C34878D82A}">
                    <a16:rowId xmlns:a16="http://schemas.microsoft.com/office/drawing/2014/main" val="132528411"/>
                  </a:ext>
                </a:extLst>
              </a:tr>
              <a:tr h="362516">
                <a:tc vMerge="1">
                  <a:txBody>
                    <a:bodyPr/>
                    <a:lstStyle/>
                    <a:p>
                      <a:pPr marL="0" algn="r" defTabSz="685800" rtl="1" eaLnBrk="1" latinLnBrk="0" hangingPunct="1"/>
                      <a:endParaRPr lang="x-none" dirty="0"/>
                    </a:p>
                  </a:txBody>
                  <a:tcPr/>
                </a:tc>
                <a:tc>
                  <a:txBody>
                    <a:bodyPr/>
                    <a:lstStyle/>
                    <a:p>
                      <a:pPr algn="ctr"/>
                      <a:r>
                        <a:rPr lang="x-none" b="0" dirty="0">
                          <a:solidFill>
                            <a:schemeClr val="tx2">
                              <a:lumMod val="50000"/>
                            </a:schemeClr>
                          </a:solidFill>
                          <a:cs typeface="+mj-cs"/>
                        </a:rPr>
                        <a:t>Material Quality </a:t>
                      </a:r>
                    </a:p>
                  </a:txBody>
                  <a:tcPr/>
                </a:tc>
                <a:tc>
                  <a:txBody>
                    <a:bodyPr/>
                    <a:lstStyle/>
                    <a:p>
                      <a:pPr algn="ctr"/>
                      <a:r>
                        <a:rPr lang="x-none" b="0" dirty="0">
                          <a:solidFill>
                            <a:schemeClr val="tx2">
                              <a:lumMod val="50000"/>
                            </a:schemeClr>
                          </a:solidFill>
                          <a:cs typeface="+mj-cs"/>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extLst>
                  <a:ext uri="{0D108BD9-81ED-4DB2-BD59-A6C34878D82A}">
                    <a16:rowId xmlns:a16="http://schemas.microsoft.com/office/drawing/2014/main" val="558375588"/>
                  </a:ext>
                </a:extLst>
              </a:tr>
              <a:tr h="293705">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Solar Cells </a:t>
                      </a:r>
                      <a:r>
                        <a:rPr lang="x-none" b="0" dirty="0">
                          <a:solidFill>
                            <a:schemeClr val="tx2">
                              <a:lumMod val="50000"/>
                            </a:schemeClr>
                          </a:solidFill>
                          <a:cs typeface="+mj-cs"/>
                        </a:rPr>
                        <a:t> </a:t>
                      </a:r>
                    </a:p>
                  </a:txBody>
                  <a:tcPr/>
                </a:tc>
                <a:tc>
                  <a:txBody>
                    <a:bodyPr/>
                    <a:lstStyle/>
                    <a:p>
                      <a:pPr marL="0" algn="ctr" defTabSz="685800" rtl="0" eaLnBrk="1" latinLnBrk="0" hangingPunct="1"/>
                      <a:r>
                        <a:rPr lang="x-none" b="0" dirty="0">
                          <a:solidFill>
                            <a:schemeClr val="tx2">
                              <a:lumMod val="50000"/>
                            </a:schemeClr>
                          </a:solidFill>
                          <a:cs typeface="+mj-cs"/>
                        </a:rPr>
                        <a:t>Y</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N</a:t>
                      </a:r>
                    </a:p>
                  </a:txBody>
                  <a:tcPr/>
                </a:tc>
                <a:extLst>
                  <a:ext uri="{0D108BD9-81ED-4DB2-BD59-A6C34878D82A}">
                    <a16:rowId xmlns:a16="http://schemas.microsoft.com/office/drawing/2014/main" val="477471173"/>
                  </a:ext>
                </a:extLst>
              </a:tr>
              <a:tr h="293705">
                <a:tc vMerge="1">
                  <a:txBody>
                    <a:bodyPr/>
                    <a:lstStyle/>
                    <a:p>
                      <a:pPr marL="0" algn="r" defTabSz="685800" rtl="1" eaLnBrk="1" latinLnBrk="0" hangingPunct="1"/>
                      <a:endParaRPr lang="x-none" dirty="0"/>
                    </a:p>
                  </a:txBody>
                  <a:tcPr/>
                </a:tc>
                <a:tc>
                  <a:txBody>
                    <a:bodyPr/>
                    <a:lstStyle/>
                    <a:p>
                      <a:pPr marL="0" algn="ctr" defTabSz="685800" rtl="0" eaLnBrk="1" latinLnBrk="0" hangingPunct="1"/>
                      <a:r>
                        <a:rPr lang="x-none" b="0" dirty="0">
                          <a:solidFill>
                            <a:schemeClr val="tx2">
                              <a:lumMod val="50000"/>
                            </a:schemeClr>
                          </a:solidFill>
                          <a:cs typeface="+mj-cs"/>
                        </a:rPr>
                        <a:t>Shape</a:t>
                      </a:r>
                    </a:p>
                  </a:txBody>
                  <a:tcPr/>
                </a:tc>
                <a:tc>
                  <a:txBody>
                    <a:bodyPr/>
                    <a:lstStyle/>
                    <a:p>
                      <a:pPr algn="ctr"/>
                      <a:r>
                        <a:rPr lang="x-none" b="0" dirty="0">
                          <a:solidFill>
                            <a:schemeClr val="tx2">
                              <a:lumMod val="50000"/>
                            </a:schemeClr>
                          </a:solidFill>
                          <a:cs typeface="+mj-cs"/>
                        </a:rPr>
                        <a:t>W</a:t>
                      </a:r>
                    </a:p>
                  </a:txBody>
                  <a:tcPr/>
                </a:tc>
                <a:tc>
                  <a:txBody>
                    <a:bodyPr/>
                    <a:lstStyle/>
                    <a:p>
                      <a:pPr marL="0" algn="ctr" defTabSz="685800" rtl="0" eaLnBrk="1" latinLnBrk="0" hangingPunct="1"/>
                      <a:r>
                        <a:rPr lang="x-none" dirty="0">
                          <a:solidFill>
                            <a:schemeClr val="tx2">
                              <a:lumMod val="50000"/>
                            </a:schemeClr>
                          </a:solidFill>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extLst>
                  <a:ext uri="{0D108BD9-81ED-4DB2-BD59-A6C34878D82A}">
                    <a16:rowId xmlns:a16="http://schemas.microsoft.com/office/drawing/2014/main" val="3164620827"/>
                  </a:ext>
                </a:extLst>
              </a:tr>
              <a:tr h="293705">
                <a:tc vMerge="1">
                  <a:txBody>
                    <a:bodyPr/>
                    <a:lstStyle/>
                    <a:p>
                      <a:endParaRPr lang="x-none"/>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64702388"/>
                  </a:ext>
                </a:extLst>
              </a:tr>
              <a:tr h="293705">
                <a:tc vMerge="1">
                  <a:txBody>
                    <a:bodyPr/>
                    <a:lstStyle/>
                    <a:p>
                      <a:endParaRPr lang="x-none"/>
                    </a:p>
                  </a:txBody>
                  <a:tcPr/>
                </a:tc>
                <a:tc>
                  <a:txBody>
                    <a:bodyPr/>
                    <a:lstStyle/>
                    <a:p>
                      <a:pPr marL="0" algn="ctr" defTabSz="685800" rtl="0" eaLnBrk="1" latinLnBrk="0" hangingPunct="1"/>
                      <a:r>
                        <a:rPr lang="en-US" b="0" dirty="0">
                          <a:solidFill>
                            <a:schemeClr val="tx2">
                              <a:lumMod val="50000"/>
                            </a:schemeClr>
                          </a:solidFill>
                          <a:cs typeface="+mj-cs"/>
                        </a:rPr>
                        <a:t>H</a:t>
                      </a:r>
                      <a:r>
                        <a:rPr lang="x-none" b="0" dirty="0">
                          <a:solidFill>
                            <a:schemeClr val="tx2">
                              <a:lumMod val="50000"/>
                            </a:schemeClr>
                          </a:solidFill>
                          <a:cs typeface="+mj-cs"/>
                        </a:rPr>
                        <a:t>igh Price</a:t>
                      </a: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379174642"/>
                  </a:ext>
                </a:extLst>
              </a:tr>
              <a:tr h="811719">
                <a:tc vMerge="1">
                  <a:txBody>
                    <a:bodyPr/>
                    <a:lstStyle/>
                    <a:p>
                      <a:pPr marL="0" algn="r" defTabSz="685800" rtl="1" eaLnBrk="1" latinLnBrk="0" hangingPunct="1"/>
                      <a:endParaRPr lang="x-none"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Increase the duration of press converge</a:t>
                      </a:r>
                    </a:p>
                  </a:txBody>
                  <a:tcPr/>
                </a:tc>
                <a:tc>
                  <a:txBody>
                    <a:bodyPr/>
                    <a:lstStyle/>
                    <a:p>
                      <a:pPr algn="ctr"/>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93466050"/>
                  </a:ext>
                </a:extLst>
              </a:tr>
              <a:tr h="362516">
                <a:tc>
                  <a:txBody>
                    <a:bodyPr/>
                    <a:lstStyle/>
                    <a:p>
                      <a:pPr marL="0" algn="ctr" defTabSz="685800" rtl="1" eaLnBrk="1" latinLnBrk="0" hangingPunct="1"/>
                      <a:endParaRPr lang="x-none" sz="1600" b="0" dirty="0">
                        <a:solidFill>
                          <a:schemeClr val="tx2">
                            <a:lumMod val="50000"/>
                          </a:schemeClr>
                        </a:solidFill>
                        <a:cs typeface="+mj-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Battery Warranty</a:t>
                      </a:r>
                    </a:p>
                  </a:txBody>
                  <a:tcPr/>
                </a:tc>
                <a:tc>
                  <a:txBody>
                    <a:bodyPr/>
                    <a:lstStyle/>
                    <a:p>
                      <a:pPr algn="ctr"/>
                      <a:endParaRPr lang="x-none" b="0" dirty="0">
                        <a:solidFill>
                          <a:schemeClr val="tx2">
                            <a:lumMod val="50000"/>
                          </a:schemeClr>
                        </a:solidFill>
                        <a:cs typeface="+mj-cs"/>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2740386407"/>
                  </a:ext>
                </a:extLst>
              </a:tr>
              <a:tr h="700372">
                <a:tc>
                  <a:txBody>
                    <a:bodyPr/>
                    <a:lstStyle/>
                    <a:p>
                      <a:pPr marL="0" algn="ctr" defTabSz="685800" rtl="1" eaLnBrk="1" latinLnBrk="0" hangingPunct="1"/>
                      <a:endParaRPr lang="x-none" sz="1600" b="0" dirty="0">
                        <a:solidFill>
                          <a:schemeClr val="tx2">
                            <a:lumMod val="50000"/>
                          </a:schemeClr>
                        </a:solidFill>
                        <a:cs typeface="+mj-cs"/>
                      </a:endParaRPr>
                    </a:p>
                  </a:txBody>
                  <a:tcPr/>
                </a:tc>
                <a:tc gridSpan="9">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Material Quality : H=high quality , L=low quality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cap="none" dirty="0">
                          <a:solidFill>
                            <a:schemeClr val="tx2">
                              <a:lumMod val="50000"/>
                            </a:schemeClr>
                          </a:solidFill>
                        </a:rPr>
                        <a:t>Solar Cells </a:t>
                      </a:r>
                      <a:r>
                        <a:rPr lang="x-none" sz="1350" b="0" kern="1200" cap="none" dirty="0">
                          <a:solidFill>
                            <a:schemeClr val="tx2">
                              <a:lumMod val="50000"/>
                            </a:schemeClr>
                          </a:solidFill>
                          <a:latin typeface="+mn-lt"/>
                          <a:ea typeface="+mn-ea"/>
                          <a:cs typeface="+mn-cs"/>
                        </a:rPr>
                        <a:t>: Y =yes include solar cells , N= no include solar cells.</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cap="none" dirty="0">
                          <a:solidFill>
                            <a:schemeClr val="tx2">
                              <a:lumMod val="50000"/>
                            </a:schemeClr>
                          </a:solidFill>
                          <a:latin typeface="+mn-lt"/>
                          <a:ea typeface="+mn-ea"/>
                          <a:cs typeface="+mn-cs"/>
                        </a:rPr>
                        <a:t>Shape : W= watch , T=tag .</a:t>
                      </a:r>
                      <a:endParaRPr lang="x-none" sz="1350" b="0" kern="1200" dirty="0">
                        <a:solidFill>
                          <a:schemeClr val="tx2">
                            <a:lumMod val="50000"/>
                          </a:schemeClr>
                        </a:solidFill>
                        <a:latin typeface="+mn-lt"/>
                        <a:ea typeface="+mn-ea"/>
                        <a:cs typeface="+mn-cs"/>
                      </a:endParaRPr>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689426031"/>
                  </a:ext>
                </a:extLst>
              </a:tr>
            </a:tbl>
          </a:graphicData>
        </a:graphic>
      </p:graphicFrame>
    </p:spTree>
    <p:extLst>
      <p:ext uri="{BB962C8B-B14F-4D97-AF65-F5344CB8AC3E}">
        <p14:creationId xmlns:p14="http://schemas.microsoft.com/office/powerpoint/2010/main" val="2761680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39646" y="125233"/>
            <a:ext cx="8364512" cy="422700"/>
          </a:xfrm>
        </p:spPr>
        <p:txBody>
          <a:bodyPr/>
          <a:lstStyle/>
          <a:p>
            <a:pPr algn="l"/>
            <a:r>
              <a:rPr lang="en-US" sz="2400" cap="none" dirty="0">
                <a:latin typeface="Times New Roman" panose="02020603050405020304" pitchFamily="18" charset="0"/>
                <a:cs typeface="Times New Roman" panose="02020603050405020304" pitchFamily="18" charset="0"/>
              </a:rPr>
              <a:t>Simplifying</a:t>
            </a:r>
            <a:r>
              <a:rPr lang="en-US" dirty="0"/>
              <a:t>  </a:t>
            </a:r>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4163913226"/>
              </p:ext>
            </p:extLst>
          </p:nvPr>
        </p:nvGraphicFramePr>
        <p:xfrm>
          <a:off x="1543986" y="895097"/>
          <a:ext cx="5662104" cy="3751789"/>
        </p:xfrm>
        <a:graphic>
          <a:graphicData uri="http://schemas.openxmlformats.org/drawingml/2006/table">
            <a:tbl>
              <a:tblPr firstRow="1" bandRow="1">
                <a:tableStyleId>{0505E3EF-67EA-436B-97B2-0124C06EBD24}</a:tableStyleId>
              </a:tblPr>
              <a:tblGrid>
                <a:gridCol w="1177289">
                  <a:extLst>
                    <a:ext uri="{9D8B030D-6E8A-4147-A177-3AD203B41FA5}">
                      <a16:colId xmlns:a16="http://schemas.microsoft.com/office/drawing/2014/main" val="4165834344"/>
                    </a:ext>
                  </a:extLst>
                </a:gridCol>
                <a:gridCol w="1386390">
                  <a:extLst>
                    <a:ext uri="{9D8B030D-6E8A-4147-A177-3AD203B41FA5}">
                      <a16:colId xmlns:a16="http://schemas.microsoft.com/office/drawing/2014/main" val="1372198680"/>
                    </a:ext>
                  </a:extLst>
                </a:gridCol>
                <a:gridCol w="527113">
                  <a:extLst>
                    <a:ext uri="{9D8B030D-6E8A-4147-A177-3AD203B41FA5}">
                      <a16:colId xmlns:a16="http://schemas.microsoft.com/office/drawing/2014/main" val="643304961"/>
                    </a:ext>
                  </a:extLst>
                </a:gridCol>
                <a:gridCol w="857104">
                  <a:extLst>
                    <a:ext uri="{9D8B030D-6E8A-4147-A177-3AD203B41FA5}">
                      <a16:colId xmlns:a16="http://schemas.microsoft.com/office/drawing/2014/main" val="332827698"/>
                    </a:ext>
                  </a:extLst>
                </a:gridCol>
                <a:gridCol w="857104">
                  <a:extLst>
                    <a:ext uri="{9D8B030D-6E8A-4147-A177-3AD203B41FA5}">
                      <a16:colId xmlns:a16="http://schemas.microsoft.com/office/drawing/2014/main" val="955679824"/>
                    </a:ext>
                  </a:extLst>
                </a:gridCol>
                <a:gridCol w="857104">
                  <a:extLst>
                    <a:ext uri="{9D8B030D-6E8A-4147-A177-3AD203B41FA5}">
                      <a16:colId xmlns:a16="http://schemas.microsoft.com/office/drawing/2014/main" val="478855597"/>
                    </a:ext>
                  </a:extLst>
                </a:gridCol>
              </a:tblGrid>
              <a:tr h="44100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4">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b="0" dirty="0">
                        <a:solidFill>
                          <a:schemeClr val="tx2">
                            <a:lumMod val="50000"/>
                          </a:schemeClr>
                        </a:solidFill>
                        <a:cs typeface="+mj-cs"/>
                      </a:endParaRPr>
                    </a:p>
                  </a:txBody>
                  <a:tcPr/>
                </a:tc>
                <a:extLst>
                  <a:ext uri="{0D108BD9-81ED-4DB2-BD59-A6C34878D82A}">
                    <a16:rowId xmlns:a16="http://schemas.microsoft.com/office/drawing/2014/main" val="4186490209"/>
                  </a:ext>
                </a:extLst>
              </a:tr>
              <a:tr h="444905">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8</a:t>
                      </a:r>
                    </a:p>
                  </a:txBody>
                  <a:tcPr/>
                </a:tc>
                <a:extLst>
                  <a:ext uri="{0D108BD9-81ED-4DB2-BD59-A6C34878D82A}">
                    <a16:rowId xmlns:a16="http://schemas.microsoft.com/office/drawing/2014/main" val="132528411"/>
                  </a:ext>
                </a:extLst>
              </a:tr>
              <a:tr h="362516">
                <a:tc vMerge="1">
                  <a:txBody>
                    <a:bodyPr/>
                    <a:lstStyle/>
                    <a:p>
                      <a:pPr marL="0" algn="r" defTabSz="685800" rtl="1" eaLnBrk="1" latinLnBrk="0" hangingPunct="1"/>
                      <a:endParaRPr lang="x-none" dirty="0"/>
                    </a:p>
                  </a:txBody>
                  <a:tcPr/>
                </a:tc>
                <a:tc>
                  <a:txBody>
                    <a:bodyPr/>
                    <a:lstStyle/>
                    <a:p>
                      <a:pPr algn="ctr"/>
                      <a:r>
                        <a:rPr lang="x-none" b="0" dirty="0">
                          <a:solidFill>
                            <a:schemeClr val="tx2">
                              <a:lumMod val="50000"/>
                            </a:schemeClr>
                          </a:solidFill>
                          <a:cs typeface="+mj-cs"/>
                        </a:rPr>
                        <a:t>Material Quality </a:t>
                      </a:r>
                    </a:p>
                  </a:txBody>
                  <a:tcPr/>
                </a:tc>
                <a:tc>
                  <a:txBody>
                    <a:bodyPr/>
                    <a:lstStyle/>
                    <a:p>
                      <a:pPr algn="ctr"/>
                      <a:r>
                        <a:rPr lang="x-none" b="0" dirty="0">
                          <a:solidFill>
                            <a:schemeClr val="tx2">
                              <a:lumMod val="50000"/>
                            </a:schemeClr>
                          </a:solidFill>
                          <a:cs typeface="+mj-cs"/>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extLst>
                  <a:ext uri="{0D108BD9-81ED-4DB2-BD59-A6C34878D82A}">
                    <a16:rowId xmlns:a16="http://schemas.microsoft.com/office/drawing/2014/main" val="558375588"/>
                  </a:ext>
                </a:extLst>
              </a:tr>
              <a:tr h="293705">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Solar Cells </a:t>
                      </a:r>
                      <a:r>
                        <a:rPr lang="x-none" b="0" dirty="0">
                          <a:solidFill>
                            <a:schemeClr val="tx2">
                              <a:lumMod val="50000"/>
                            </a:schemeClr>
                          </a:solidFill>
                          <a:cs typeface="+mj-cs"/>
                        </a:rPr>
                        <a:t> </a:t>
                      </a:r>
                    </a:p>
                  </a:txBody>
                  <a:tcPr/>
                </a:tc>
                <a:tc>
                  <a:txBody>
                    <a:bodyPr/>
                    <a:lstStyle/>
                    <a:p>
                      <a:pPr marL="0" algn="ctr" defTabSz="685800" rtl="0" eaLnBrk="1" latinLnBrk="0" hangingPunct="1"/>
                      <a:r>
                        <a:rPr lang="x-none" b="0" dirty="0">
                          <a:solidFill>
                            <a:schemeClr val="tx2">
                              <a:lumMod val="50000"/>
                            </a:schemeClr>
                          </a:solidFill>
                          <a:cs typeface="+mj-cs"/>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extLst>
                  <a:ext uri="{0D108BD9-81ED-4DB2-BD59-A6C34878D82A}">
                    <a16:rowId xmlns:a16="http://schemas.microsoft.com/office/drawing/2014/main" val="477471173"/>
                  </a:ext>
                </a:extLst>
              </a:tr>
              <a:tr h="293705">
                <a:tc vMerge="1">
                  <a:txBody>
                    <a:bodyPr/>
                    <a:lstStyle/>
                    <a:p>
                      <a:pPr marL="0" algn="r" defTabSz="685800" rtl="1" eaLnBrk="1" latinLnBrk="0" hangingPunct="1"/>
                      <a:endParaRPr lang="x-none" dirty="0"/>
                    </a:p>
                  </a:txBody>
                  <a:tcPr/>
                </a:tc>
                <a:tc>
                  <a:txBody>
                    <a:bodyPr/>
                    <a:lstStyle/>
                    <a:p>
                      <a:pPr marL="0" algn="ctr" defTabSz="685800" rtl="0" eaLnBrk="1" latinLnBrk="0" hangingPunct="1"/>
                      <a:r>
                        <a:rPr lang="x-none" b="0" dirty="0">
                          <a:solidFill>
                            <a:schemeClr val="tx2">
                              <a:lumMod val="50000"/>
                            </a:schemeClr>
                          </a:solidFill>
                          <a:cs typeface="+mj-cs"/>
                        </a:rPr>
                        <a:t>Shape</a:t>
                      </a:r>
                    </a:p>
                  </a:txBody>
                  <a:tcPr/>
                </a:tc>
                <a:tc>
                  <a:txBody>
                    <a:bodyPr/>
                    <a:lstStyle/>
                    <a:p>
                      <a:pPr algn="ctr"/>
                      <a:r>
                        <a:rPr lang="x-none" b="0" dirty="0">
                          <a:solidFill>
                            <a:schemeClr val="tx2">
                              <a:lumMod val="50000"/>
                            </a:schemeClr>
                          </a:solidFill>
                          <a:cs typeface="+mj-cs"/>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extLst>
                  <a:ext uri="{0D108BD9-81ED-4DB2-BD59-A6C34878D82A}">
                    <a16:rowId xmlns:a16="http://schemas.microsoft.com/office/drawing/2014/main" val="3164620827"/>
                  </a:ext>
                </a:extLst>
              </a:tr>
              <a:tr h="293705">
                <a:tc vMerge="1">
                  <a:txBody>
                    <a:bodyPr/>
                    <a:lstStyle/>
                    <a:p>
                      <a:endParaRPr lang="x-none"/>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64702388"/>
                  </a:ext>
                </a:extLst>
              </a:tr>
              <a:tr h="293705">
                <a:tc vMerge="1">
                  <a:txBody>
                    <a:bodyPr/>
                    <a:lstStyle/>
                    <a:p>
                      <a:endParaRPr lang="x-none"/>
                    </a:p>
                  </a:txBody>
                  <a:tcPr/>
                </a:tc>
                <a:tc>
                  <a:txBody>
                    <a:bodyPr/>
                    <a:lstStyle/>
                    <a:p>
                      <a:pPr marL="0" algn="ctr" defTabSz="685800" rtl="0" eaLnBrk="1" latinLnBrk="0" hangingPunct="1"/>
                      <a:r>
                        <a:rPr lang="en-US" b="0" dirty="0">
                          <a:solidFill>
                            <a:schemeClr val="tx2">
                              <a:lumMod val="50000"/>
                            </a:schemeClr>
                          </a:solidFill>
                          <a:cs typeface="+mj-cs"/>
                        </a:rPr>
                        <a:t>H</a:t>
                      </a:r>
                      <a:r>
                        <a:rPr lang="x-none" b="0" dirty="0">
                          <a:solidFill>
                            <a:schemeClr val="tx2">
                              <a:lumMod val="50000"/>
                            </a:schemeClr>
                          </a:solidFill>
                          <a:cs typeface="+mj-cs"/>
                        </a:rPr>
                        <a:t>igh Price</a:t>
                      </a: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379174642"/>
                  </a:ext>
                </a:extLst>
              </a:tr>
              <a:tr h="811719">
                <a:tc vMerge="1">
                  <a:txBody>
                    <a:bodyPr/>
                    <a:lstStyle/>
                    <a:p>
                      <a:pPr marL="0" algn="r" defTabSz="685800" rtl="1" eaLnBrk="1" latinLnBrk="0" hangingPunct="1"/>
                      <a:endParaRPr lang="x-none"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Increase the duration of press converge</a:t>
                      </a:r>
                    </a:p>
                  </a:txBody>
                  <a:tcPr/>
                </a:tc>
                <a:tc>
                  <a:txBody>
                    <a:bodyPr/>
                    <a:lstStyle/>
                    <a:p>
                      <a:pPr algn="ctr"/>
                      <a:r>
                        <a:rPr lang="x-none" b="0" dirty="0">
                          <a:solidFill>
                            <a:schemeClr val="tx2">
                              <a:lumMod val="50000"/>
                            </a:schemeClr>
                          </a:solidFill>
                          <a:cs typeface="+mj-cs"/>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93466050"/>
                  </a:ext>
                </a:extLst>
              </a:tr>
              <a:tr h="362516">
                <a:tc>
                  <a:txBody>
                    <a:bodyPr/>
                    <a:lstStyle/>
                    <a:p>
                      <a:pPr marL="0" algn="ctr" defTabSz="685800" rtl="1" eaLnBrk="1" latinLnBrk="0" hangingPunct="1"/>
                      <a:endParaRPr lang="x-none" sz="1600" b="0" dirty="0">
                        <a:solidFill>
                          <a:schemeClr val="tx2">
                            <a:lumMod val="50000"/>
                          </a:schemeClr>
                        </a:solidFill>
                        <a:cs typeface="+mj-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Battery Warranty</a:t>
                      </a:r>
                    </a:p>
                  </a:txBody>
                  <a:tcPr/>
                </a:tc>
                <a:tc>
                  <a:txBody>
                    <a:bodyPr/>
                    <a:lstStyle/>
                    <a:p>
                      <a:pPr algn="ctr"/>
                      <a:endParaRPr lang="x-none" b="0" dirty="0">
                        <a:solidFill>
                          <a:schemeClr val="tx2">
                            <a:lumMod val="50000"/>
                          </a:schemeClr>
                        </a:solidFill>
                        <a:cs typeface="+mj-cs"/>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2740386407"/>
                  </a:ext>
                </a:extLst>
              </a:tr>
            </a:tbl>
          </a:graphicData>
        </a:graphic>
      </p:graphicFrame>
    </p:spTree>
    <p:extLst>
      <p:ext uri="{BB962C8B-B14F-4D97-AF65-F5344CB8AC3E}">
        <p14:creationId xmlns:p14="http://schemas.microsoft.com/office/powerpoint/2010/main" val="229702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53B90-DDE3-E853-38C5-DE11BADCAD53}"/>
              </a:ext>
            </a:extLst>
          </p:cNvPr>
          <p:cNvSpPr>
            <a:spLocks noGrp="1"/>
          </p:cNvSpPr>
          <p:nvPr>
            <p:ph type="ctrTitle"/>
          </p:nvPr>
        </p:nvSpPr>
        <p:spPr>
          <a:xfrm>
            <a:off x="854529" y="78084"/>
            <a:ext cx="7434942" cy="422700"/>
          </a:xfrm>
        </p:spPr>
        <p:txBody>
          <a:bodyPr/>
          <a:lstStyle/>
          <a:p>
            <a:r>
              <a:rPr lang="en-US" sz="2400" dirty="0">
                <a:latin typeface="Times New Roman" panose="02020603050405020304" pitchFamily="18" charset="0"/>
                <a:cs typeface="Times New Roman" panose="02020603050405020304" pitchFamily="18" charset="0"/>
              </a:rPr>
              <a:t>  Entity relational diagram (ERD):</a:t>
            </a:r>
            <a:endParaRPr lang="en-JO"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195D608-65CE-57BA-7017-F08C7E534EF1}"/>
              </a:ext>
            </a:extLst>
          </p:cNvPr>
          <p:cNvPicPr>
            <a:picLocks noChangeAspect="1"/>
          </p:cNvPicPr>
          <p:nvPr/>
        </p:nvPicPr>
        <p:blipFill>
          <a:blip r:embed="rId2"/>
          <a:stretch>
            <a:fillRect/>
          </a:stretch>
        </p:blipFill>
        <p:spPr>
          <a:xfrm>
            <a:off x="936825" y="644577"/>
            <a:ext cx="7434941" cy="4420839"/>
          </a:xfrm>
          <a:prstGeom prst="rect">
            <a:avLst/>
          </a:prstGeom>
        </p:spPr>
      </p:pic>
      <p:sp>
        <p:nvSpPr>
          <p:cNvPr id="2" name="Rectangle 1">
            <a:extLst>
              <a:ext uri="{FF2B5EF4-FFF2-40B4-BE49-F238E27FC236}">
                <a16:creationId xmlns:a16="http://schemas.microsoft.com/office/drawing/2014/main" id="{5C2129C2-61C8-CB3C-D631-5D2BFF3FA3D8}"/>
              </a:ext>
            </a:extLst>
          </p:cNvPr>
          <p:cNvSpPr/>
          <p:nvPr/>
        </p:nvSpPr>
        <p:spPr>
          <a:xfrm>
            <a:off x="7836408" y="758952"/>
            <a:ext cx="905256" cy="97840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JO"/>
          </a:p>
        </p:txBody>
      </p:sp>
    </p:spTree>
    <p:extLst>
      <p:ext uri="{BB962C8B-B14F-4D97-AF65-F5344CB8AC3E}">
        <p14:creationId xmlns:p14="http://schemas.microsoft.com/office/powerpoint/2010/main" val="218002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EDB5C-8A14-253E-0E99-915B53FCDDEC}"/>
              </a:ext>
            </a:extLst>
          </p:cNvPr>
          <p:cNvSpPr>
            <a:spLocks noGrp="1"/>
          </p:cNvSpPr>
          <p:nvPr>
            <p:ph type="ctrTitle"/>
          </p:nvPr>
        </p:nvSpPr>
        <p:spPr>
          <a:xfrm>
            <a:off x="224624" y="1844305"/>
            <a:ext cx="7297310" cy="422700"/>
          </a:xfrm>
        </p:spPr>
        <p:txBody>
          <a:bodyPr/>
          <a:lstStyle/>
          <a:p>
            <a:r>
              <a:rPr lang="en-JO" cap="none" dirty="0"/>
              <a:t>Type of testing </a:t>
            </a:r>
            <a:br>
              <a:rPr lang="en-JO" cap="none" dirty="0"/>
            </a:br>
            <a:br>
              <a:rPr lang="en-JO" cap="none" dirty="0"/>
            </a:br>
            <a:r>
              <a:rPr lang="en-JO" cap="none" dirty="0"/>
              <a:t>                             we use the white box </a:t>
            </a:r>
          </a:p>
        </p:txBody>
      </p:sp>
    </p:spTree>
    <p:extLst>
      <p:ext uri="{BB962C8B-B14F-4D97-AF65-F5344CB8AC3E}">
        <p14:creationId xmlns:p14="http://schemas.microsoft.com/office/powerpoint/2010/main" val="375967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a:extLst>
              <a:ext uri="{FF2B5EF4-FFF2-40B4-BE49-F238E27FC236}">
                <a16:creationId xmlns:a16="http://schemas.microsoft.com/office/drawing/2014/main" id="{6B70C708-06DC-9004-8827-C00BEA435239}"/>
              </a:ext>
            </a:extLst>
          </p:cNvPr>
          <p:cNvGraphicFramePr>
            <a:graphicFrameLocks noGrp="1"/>
          </p:cNvGraphicFramePr>
          <p:nvPr>
            <p:extLst>
              <p:ext uri="{D42A27DB-BD31-4B8C-83A1-F6EECF244321}">
                <p14:modId xmlns:p14="http://schemas.microsoft.com/office/powerpoint/2010/main" val="834916444"/>
              </p:ext>
            </p:extLst>
          </p:nvPr>
        </p:nvGraphicFramePr>
        <p:xfrm>
          <a:off x="508884" y="208897"/>
          <a:ext cx="7967209" cy="4982730"/>
        </p:xfrm>
        <a:graphic>
          <a:graphicData uri="http://schemas.openxmlformats.org/drawingml/2006/table">
            <a:tbl>
              <a:tblPr/>
              <a:tblGrid>
                <a:gridCol w="1159052">
                  <a:extLst>
                    <a:ext uri="{9D8B030D-6E8A-4147-A177-3AD203B41FA5}">
                      <a16:colId xmlns:a16="http://schemas.microsoft.com/office/drawing/2014/main" val="3432885463"/>
                    </a:ext>
                  </a:extLst>
                </a:gridCol>
                <a:gridCol w="1155478">
                  <a:extLst>
                    <a:ext uri="{9D8B030D-6E8A-4147-A177-3AD203B41FA5}">
                      <a16:colId xmlns:a16="http://schemas.microsoft.com/office/drawing/2014/main" val="2937314282"/>
                    </a:ext>
                  </a:extLst>
                </a:gridCol>
                <a:gridCol w="445379">
                  <a:extLst>
                    <a:ext uri="{9D8B030D-6E8A-4147-A177-3AD203B41FA5}">
                      <a16:colId xmlns:a16="http://schemas.microsoft.com/office/drawing/2014/main" val="3213582782"/>
                    </a:ext>
                  </a:extLst>
                </a:gridCol>
                <a:gridCol w="1348646">
                  <a:extLst>
                    <a:ext uri="{9D8B030D-6E8A-4147-A177-3AD203B41FA5}">
                      <a16:colId xmlns:a16="http://schemas.microsoft.com/office/drawing/2014/main" val="799140492"/>
                    </a:ext>
                  </a:extLst>
                </a:gridCol>
                <a:gridCol w="536599">
                  <a:extLst>
                    <a:ext uri="{9D8B030D-6E8A-4147-A177-3AD203B41FA5}">
                      <a16:colId xmlns:a16="http://schemas.microsoft.com/office/drawing/2014/main" val="2280905544"/>
                    </a:ext>
                  </a:extLst>
                </a:gridCol>
                <a:gridCol w="1139375">
                  <a:extLst>
                    <a:ext uri="{9D8B030D-6E8A-4147-A177-3AD203B41FA5}">
                      <a16:colId xmlns:a16="http://schemas.microsoft.com/office/drawing/2014/main" val="1499074629"/>
                    </a:ext>
                  </a:extLst>
                </a:gridCol>
                <a:gridCol w="500822">
                  <a:extLst>
                    <a:ext uri="{9D8B030D-6E8A-4147-A177-3AD203B41FA5}">
                      <a16:colId xmlns:a16="http://schemas.microsoft.com/office/drawing/2014/main" val="98720301"/>
                    </a:ext>
                  </a:extLst>
                </a:gridCol>
                <a:gridCol w="1129161">
                  <a:extLst>
                    <a:ext uri="{9D8B030D-6E8A-4147-A177-3AD203B41FA5}">
                      <a16:colId xmlns:a16="http://schemas.microsoft.com/office/drawing/2014/main" val="3559929376"/>
                    </a:ext>
                  </a:extLst>
                </a:gridCol>
                <a:gridCol w="552697">
                  <a:extLst>
                    <a:ext uri="{9D8B030D-6E8A-4147-A177-3AD203B41FA5}">
                      <a16:colId xmlns:a16="http://schemas.microsoft.com/office/drawing/2014/main" val="375900739"/>
                    </a:ext>
                  </a:extLst>
                </a:gridCol>
              </a:tblGrid>
              <a:tr h="24631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Valid partitions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partitions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Valid boundaries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boundaries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2158204"/>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2-15 charters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 </a:t>
                      </a:r>
                    </a:p>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9981213"/>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T4</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T5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A3 </a:t>
                      </a:r>
                    </a:p>
                    <a:p>
                      <a:pPr marL="63500"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B3 </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0010019"/>
                  </a:ext>
                </a:extLst>
              </a:tr>
              <a:tr h="7533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 found “@” and ’’.’’</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ts val="125"/>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T7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T8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T9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A5</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B5 </a:t>
                      </a:r>
                    </a:p>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669604"/>
                  </a:ext>
                </a:extLst>
              </a:tr>
              <a:tr h="142062">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8-32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521729188"/>
                  </a:ext>
                </a:extLst>
              </a:tr>
              <a:tr h="2841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&gt;32</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32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33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7769141"/>
                  </a:ext>
                </a:extLst>
              </a:tr>
              <a:tr h="1420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95754763"/>
                  </a:ext>
                </a:extLst>
              </a:tr>
              <a:tr h="1442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22538916"/>
                  </a:ext>
                </a:extLst>
              </a:tr>
              <a:tr h="144200">
                <a:tc rowSpan="5">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digits only</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&gt;10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digits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 digits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556889730"/>
                  </a:ext>
                </a:extLst>
              </a:tr>
              <a:tr h="216298">
                <a:tc vMerge="1">
                  <a:txBody>
                    <a:bodyPr/>
                    <a:lstStyle/>
                    <a:p>
                      <a:endParaRPr lang="en-US"/>
                    </a:p>
                  </a:txBody>
                  <a:tcPr/>
                </a:tc>
                <a:tc>
                  <a:txBody>
                    <a:bodyPr/>
                    <a:lstStyle>
                      <a:lvl1pPr marL="63500" eaLnBrk="0" hangingPunct="0">
                        <a:spcBef>
                          <a:spcPct val="20000"/>
                        </a:spcBef>
                        <a:tabLst>
                          <a:tab pos="681038" algn="l"/>
                        </a:tabLst>
                        <a:defRPr sz="1600">
                          <a:solidFill>
                            <a:schemeClr val="tx1"/>
                          </a:solidFill>
                          <a:latin typeface="Calibri" panose="020F0502020204030204" pitchFamily="34" charset="0"/>
                        </a:defRPr>
                      </a:lvl1pPr>
                      <a:lvl2pPr marL="742950" indent="-285750" eaLnBrk="0" hangingPunct="0">
                        <a:spcBef>
                          <a:spcPct val="20000"/>
                        </a:spcBef>
                        <a:tabLst>
                          <a:tab pos="681038" algn="l"/>
                        </a:tabLst>
                        <a:defRPr sz="1600">
                          <a:solidFill>
                            <a:schemeClr val="tx1"/>
                          </a:solidFill>
                          <a:latin typeface="Calibri" panose="020F0502020204030204" pitchFamily="34" charset="0"/>
                        </a:defRPr>
                      </a:lvl2pPr>
                      <a:lvl3pPr marL="1143000" indent="-228600" eaLnBrk="0" hangingPunct="0">
                        <a:spcBef>
                          <a:spcPct val="20000"/>
                        </a:spcBef>
                        <a:tabLst>
                          <a:tab pos="681038" algn="l"/>
                        </a:tabLst>
                        <a:defRPr sz="1600">
                          <a:solidFill>
                            <a:schemeClr val="tx1"/>
                          </a:solidFill>
                          <a:latin typeface="Calibri" panose="020F0502020204030204" pitchFamily="34" charset="0"/>
                        </a:defRPr>
                      </a:lvl3pPr>
                      <a:lvl4pPr marL="1600200" indent="-228600" eaLnBrk="0" hangingPunct="0">
                        <a:spcBef>
                          <a:spcPct val="20000"/>
                        </a:spcBef>
                        <a:tabLst>
                          <a:tab pos="681038" algn="l"/>
                        </a:tabLst>
                        <a:defRPr sz="1600">
                          <a:solidFill>
                            <a:schemeClr val="tx1"/>
                          </a:solidFill>
                          <a:latin typeface="Calibri" panose="020F0502020204030204" pitchFamily="34" charset="0"/>
                        </a:defRPr>
                      </a:lvl4pPr>
                      <a:lvl5pPr marL="2057400" indent="-228600" eaLnBrk="0" hangingPunct="0">
                        <a:spcBef>
                          <a:spcPct val="20000"/>
                        </a:spcBef>
                        <a:tabLst>
                          <a:tab pos="681038"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tab pos="681038" algn="l"/>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tabLst>
                          <a:tab pos="666750" algn="l"/>
                        </a:tabLst>
                        <a:defRPr sz="1600">
                          <a:solidFill>
                            <a:schemeClr val="tx1"/>
                          </a:solidFill>
                          <a:latin typeface="Calibri" panose="020F0502020204030204" pitchFamily="34" charset="0"/>
                        </a:defRPr>
                      </a:lvl1pPr>
                      <a:lvl2pPr marL="742950" indent="-285750" eaLnBrk="0" hangingPunct="0">
                        <a:spcBef>
                          <a:spcPct val="20000"/>
                        </a:spcBef>
                        <a:tabLst>
                          <a:tab pos="666750" algn="l"/>
                        </a:tabLst>
                        <a:defRPr sz="1600">
                          <a:solidFill>
                            <a:schemeClr val="tx1"/>
                          </a:solidFill>
                          <a:latin typeface="Calibri" panose="020F0502020204030204" pitchFamily="34" charset="0"/>
                        </a:defRPr>
                      </a:lvl2pPr>
                      <a:lvl3pPr marL="1143000" indent="-228600" eaLnBrk="0" hangingPunct="0">
                        <a:spcBef>
                          <a:spcPct val="20000"/>
                        </a:spcBef>
                        <a:tabLst>
                          <a:tab pos="666750" algn="l"/>
                        </a:tabLst>
                        <a:defRPr sz="1600">
                          <a:solidFill>
                            <a:schemeClr val="tx1"/>
                          </a:solidFill>
                          <a:latin typeface="Calibri" panose="020F0502020204030204" pitchFamily="34" charset="0"/>
                        </a:defRPr>
                      </a:lvl3pPr>
                      <a:lvl4pPr marL="1600200" indent="-228600" eaLnBrk="0" hangingPunct="0">
                        <a:spcBef>
                          <a:spcPct val="20000"/>
                        </a:spcBef>
                        <a:tabLst>
                          <a:tab pos="666750" algn="l"/>
                        </a:tabLst>
                        <a:defRPr sz="1600">
                          <a:solidFill>
                            <a:schemeClr val="tx1"/>
                          </a:solidFill>
                          <a:latin typeface="Calibri" panose="020F0502020204030204" pitchFamily="34" charset="0"/>
                        </a:defRPr>
                      </a:lvl4pPr>
                      <a:lvl5pPr marL="2057400" indent="-228600" eaLnBrk="0" hangingPunct="0">
                        <a:spcBef>
                          <a:spcPct val="20000"/>
                        </a:spcBef>
                        <a:tabLst>
                          <a:tab pos="666750"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tab pos="666750" algn="l"/>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Start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digits</a:t>
                      </a: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THAN 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B10</a:t>
                      </a:r>
                    </a:p>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3803262"/>
                  </a:ext>
                </a:extLst>
              </a:tr>
              <a:tr h="142062">
                <a:tc vMerge="1">
                  <a:txBody>
                    <a:bodyPr/>
                    <a:lstStyle/>
                    <a:p>
                      <a:endParaRPr lang="en-US"/>
                    </a:p>
                  </a:txBody>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[078,079,077]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digit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[078,079,077]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20114443"/>
                  </a:ext>
                </a:extLst>
              </a:tr>
              <a:tr h="144200">
                <a:tc vMerge="1">
                  <a:txBody>
                    <a:bodyPr/>
                    <a:lstStyle/>
                    <a:p>
                      <a:endParaRPr lang="en-US"/>
                    </a:p>
                  </a:txBody>
                  <a:tcPr/>
                </a:tc>
                <a:tc vMerge="1">
                  <a:txBody>
                    <a:bodyPr/>
                    <a:lstStyle/>
                    <a:p>
                      <a:endParaRPr lang="en-US" dirty="0"/>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Not   begin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2">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92131898"/>
                  </a:ext>
                </a:extLst>
              </a:tr>
              <a:tr h="1420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3680039"/>
                  </a:ext>
                </a:extLst>
              </a:tr>
              <a:tr h="14420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Male, Female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Male, Female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6849800"/>
                  </a:ext>
                </a:extLst>
              </a:tr>
              <a:tr h="1478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 USA...Etc</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 USA...Etc</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8376087"/>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Null</a:t>
                      </a:r>
                    </a:p>
                    <a:p>
                      <a:pPr marL="63500" marR="0" lvl="0" indent="0" algn="l" defTabSz="914400" rtl="0" eaLnBrk="1" fontAlgn="base" latinLnBrk="0" hangingPunct="1">
                        <a:lnSpc>
                          <a:spcPct val="100000"/>
                        </a:lnSpc>
                        <a:spcBef>
                          <a:spcPts val="138"/>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T21 T22 T23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A13 A14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B13 B14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608887"/>
                  </a:ext>
                </a:extLst>
              </a:tr>
              <a:tr h="14206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127887"/>
                  </a:ext>
                </a:extLst>
              </a:tr>
            </a:tbl>
          </a:graphicData>
        </a:graphic>
      </p:graphicFrame>
    </p:spTree>
    <p:extLst>
      <p:ext uri="{BB962C8B-B14F-4D97-AF65-F5344CB8AC3E}">
        <p14:creationId xmlns:p14="http://schemas.microsoft.com/office/powerpoint/2010/main" val="4213163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a:extLst>
              <a:ext uri="{FF2B5EF4-FFF2-40B4-BE49-F238E27FC236}">
                <a16:creationId xmlns:a16="http://schemas.microsoft.com/office/drawing/2014/main" id="{6A9E4981-E93E-BFF2-0FFA-03503487C24F}"/>
              </a:ext>
            </a:extLst>
          </p:cNvPr>
          <p:cNvGraphicFramePr>
            <a:graphicFrameLocks noGrp="1"/>
          </p:cNvGraphicFramePr>
          <p:nvPr>
            <p:extLst>
              <p:ext uri="{D42A27DB-BD31-4B8C-83A1-F6EECF244321}">
                <p14:modId xmlns:p14="http://schemas.microsoft.com/office/powerpoint/2010/main" val="3521111830"/>
              </p:ext>
            </p:extLst>
          </p:nvPr>
        </p:nvGraphicFramePr>
        <p:xfrm>
          <a:off x="265176" y="284762"/>
          <a:ext cx="8403336" cy="4323814"/>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27873">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93055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 Alaa</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Alaa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jamal</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Abdalqader</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r>
                        <a:rPr kumimoji="0" lang="en-US" altLang="en-US" sz="1200" b="0" i="0" u="sng"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AlaaJamal</a:t>
                      </a:r>
                      <a:r>
                        <a:rPr kumimoji="0" lang="en-US" altLang="en-US" sz="1200" b="0" i="0" u="sng"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Alaa123456 </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 0797013327</a:t>
                      </a:r>
                    </a:p>
                    <a:p>
                      <a:pPr marL="61913" marR="0" lvl="0" indent="0" algn="l" defTabSz="914400" rtl="0" eaLnBrk="1" fontAlgn="base" latinLnBrk="0" hangingPunct="1">
                        <a:lnSpc>
                          <a:spcPct val="100000"/>
                        </a:lnSpc>
                        <a:spcBef>
                          <a:spcPts val="75"/>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Female</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 JO</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Enter City: Amman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V1, V2, V3, V4, V5, V6, V7, V8, </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A1, A3, A5,A7, A9,A11, A13, A15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96539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Username:rahaf</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rahaf</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sammah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:Rahaf@gmail.com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Rahf122323</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Countries:USA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Amman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V1V2V3V4V7V8</a:t>
                      </a:r>
                    </a:p>
                    <a:p>
                      <a:r>
                        <a:rPr lang="en-JO" sz="1200" dirty="0"/>
                        <a:t>T17,T19</a:t>
                      </a:r>
                    </a:p>
                    <a:p>
                      <a:r>
                        <a:rPr lang="en-JO" sz="1200" dirty="0"/>
                        <a:t>A2,A4,A6,A8,A12,A14</a:t>
                      </a:r>
                    </a:p>
                    <a:p>
                      <a:r>
                        <a:rPr lang="en-JO" sz="1200" dirty="0"/>
                        <a:t>B11</a:t>
                      </a:r>
                    </a:p>
                    <a:p>
                      <a:pPr marL="63500" marR="0" lvl="0" indent="0" algn="l" defTabSz="914400" rtl="0" eaLnBrk="1" fontAlgn="base" latinLnBrk="0" hangingPunct="1">
                        <a:lnSpc>
                          <a:spcPct val="109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115853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a:extLst>
              <a:ext uri="{FF2B5EF4-FFF2-40B4-BE49-F238E27FC236}">
                <a16:creationId xmlns:a16="http://schemas.microsoft.com/office/drawing/2014/main" id="{F50261D2-CBA9-16D1-E6E7-9D9EFA3AB4CE}"/>
              </a:ext>
            </a:extLst>
          </p:cNvPr>
          <p:cNvGraphicFramePr>
            <a:graphicFrameLocks noGrp="1"/>
          </p:cNvGraphicFramePr>
          <p:nvPr>
            <p:extLst>
              <p:ext uri="{D42A27DB-BD31-4B8C-83A1-F6EECF244321}">
                <p14:modId xmlns:p14="http://schemas.microsoft.com/office/powerpoint/2010/main" val="1578811282"/>
              </p:ext>
            </p:extLst>
          </p:nvPr>
        </p:nvGraphicFramePr>
        <p:xfrm>
          <a:off x="370332" y="303050"/>
          <a:ext cx="8403336" cy="4386550"/>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115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8570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FullName:alucbycybyguybuyvbuyvbdfvyuregvuerygvugvyuergveygvygyvguygvyegvyergvygvyrgyvguyvyvgyrgvyrgvyryvygvygvyrgvygygvyrgvygerygyrvgryvuttfrrdrftyufyfytftfy.</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Alagyrgeuefgrgrwtmnbvfdrtgmail.com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ajh87yerher778erw7wev87rv7rvyrr87h7reh7e7vre8vrevrevr</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Phone number: 2098918827</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a:t>
                      </a:r>
                    </a:p>
                    <a:p>
                      <a:pPr marL="61913" marR="0" lvl="0" indent="0" algn="l" defTabSz="914400" rtl="0" eaLnBrk="1" fontAlgn="base" latinLnBrk="0" hangingPunct="1">
                        <a:lnSpc>
                          <a:spcPts val="15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ts val="1413"/>
                        </a:lnSpc>
                        <a:spcBef>
                          <a:spcPts val="5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EnterCity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joradnbudaygcyuregygvyugyvvuevFGERERGgreyg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T3,T4,T7,T14,T18,T19,T20,T23</a:t>
                      </a:r>
                    </a:p>
                    <a:p>
                      <a:r>
                        <a:rPr lang="en-JO" sz="1200" dirty="0"/>
                        <a:t>B2,B4,B6,B8,B10,B11,B12,B14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89057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J</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ALAA12 </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number:793331432 </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J</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3500" marR="0" lvl="0" indent="0" algn="l" defTabSz="914400" rtl="0" eaLnBrk="1" fontAlgn="base" latinLnBrk="0" hangingPunct="1">
                        <a:lnSpc>
                          <a:spcPts val="14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T4, T7, T8, T11, T16, T18, T19, T20, </a:t>
                      </a:r>
                    </a:p>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3500" marR="0" lvl="0" indent="0" algn="l" defTabSz="914400" rtl="0" eaLnBrk="1" fontAlgn="base" latinLnBrk="0" hangingPunct="1">
                        <a:lnSpc>
                          <a:spcPts val="14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 B3, B5, B7, B10, B11, B12, B13, B15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3253753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a:extLst>
              <a:ext uri="{FF2B5EF4-FFF2-40B4-BE49-F238E27FC236}">
                <a16:creationId xmlns:a16="http://schemas.microsoft.com/office/drawing/2014/main" id="{F50261D2-CBA9-16D1-E6E7-9D9EFA3AB4CE}"/>
              </a:ext>
            </a:extLst>
          </p:cNvPr>
          <p:cNvGraphicFramePr>
            <a:graphicFrameLocks noGrp="1"/>
          </p:cNvGraphicFramePr>
          <p:nvPr>
            <p:extLst>
              <p:ext uri="{D42A27DB-BD31-4B8C-83A1-F6EECF244321}">
                <p14:modId xmlns:p14="http://schemas.microsoft.com/office/powerpoint/2010/main" val="3302143690"/>
              </p:ext>
            </p:extLst>
          </p:nvPr>
        </p:nvGraphicFramePr>
        <p:xfrm>
          <a:off x="370332" y="303050"/>
          <a:ext cx="8403336" cy="4159223"/>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115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8570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Username:ALAA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FullName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Phone number: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Fmale</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Countries:Jo</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413"/>
                        </a:lnSpc>
                        <a:spcBef>
                          <a:spcPts val="5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EnterCity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685800" rtl="0" eaLnBrk="0" fontAlgn="auto" latinLnBrk="0" hangingPunct="0">
                        <a:lnSpc>
                          <a:spcPct val="100000"/>
                        </a:lnSpc>
                        <a:spcBef>
                          <a:spcPct val="20000"/>
                        </a:spcBef>
                        <a:spcAft>
                          <a:spcPts val="0"/>
                        </a:spcAft>
                        <a:buClrTx/>
                        <a:buSzTx/>
                        <a:buFontTx/>
                        <a:buNone/>
                        <a:tabLst/>
                        <a:defRPr/>
                      </a:pPr>
                      <a:r>
                        <a:rPr lang="en-US" sz="1200" dirty="0"/>
                        <a:t>V</a:t>
                      </a:r>
                      <a:r>
                        <a:rPr lang="en-JO" sz="1200" dirty="0"/>
                        <a:t>1,T6T10,T14,T17,V6,V7,T22, A2,B11,B12</a:t>
                      </a:r>
                    </a:p>
                    <a:p>
                      <a:endParaRPr lang="en-JO" sz="1200" dirty="0"/>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89057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Username:alaa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jaml43245%%3$5$%</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alaanadakj88####u9</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8784238472sdjiudh(^4@@</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number:0328087834343242332423432423432423423</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V1,T5,T7,T9 ,T13,T15,T18,</a:t>
                      </a:r>
                    </a:p>
                    <a:p>
                      <a:r>
                        <a:rPr lang="en-JO" sz="1200" dirty="0"/>
                        <a:t>T19,T20,T22</a:t>
                      </a:r>
                    </a:p>
                    <a:p>
                      <a:pPr marL="63500" marR="0" lvl="0" indent="0" algn="l" defTabSz="685800" rtl="0" eaLnBrk="0" fontAlgn="auto" latinLnBrk="0" hangingPunct="0">
                        <a:lnSpc>
                          <a:spcPct val="100000"/>
                        </a:lnSpc>
                        <a:spcBef>
                          <a:spcPct val="20000"/>
                        </a:spcBef>
                        <a:spcAft>
                          <a:spcPts val="0"/>
                        </a:spcAft>
                        <a:buClrTx/>
                        <a:buSzTx/>
                        <a:buFontTx/>
                        <a:buNone/>
                        <a:tabLst/>
                        <a:defRPr/>
                      </a:pPr>
                      <a:r>
                        <a:rPr lang="en-JO" sz="1200" dirty="0"/>
                        <a:t>A2,B15,B11,B12</a:t>
                      </a:r>
                    </a:p>
                    <a:p>
                      <a:endParaRPr lang="en-JO" sz="1200" dirty="0"/>
                    </a:p>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335598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35"/>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picture is worth a thousand words”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222744" y="289356"/>
            <a:ext cx="6036591" cy="561249"/>
          </a:xfrm>
          <a:prstGeom prst="rect">
            <a:avLst/>
          </a:prstGeom>
        </p:spPr>
        <p:txBody>
          <a:bodyPr spcFirstLastPara="1" wrap="square" lIns="91425" tIns="91425" rIns="91425" bIns="91425" anchor="ctr" anchorCtr="0">
            <a:noAutofit/>
          </a:bodyPr>
          <a:lstStyle/>
          <a:p>
            <a:r>
              <a:rPr lang="en-US" sz="2000" u="sng" dirty="0">
                <a:solidFill>
                  <a:schemeClr val="accent1"/>
                </a:solidFill>
                <a:latin typeface="Century Schoolbook" panose="02040604050505020304" pitchFamily="18" charset="0"/>
                <a:cs typeface="Arial" panose="020B0604020202020204" pitchFamily="34" charset="0"/>
              </a:rPr>
              <a:t> Purpose of our project</a:t>
            </a:r>
          </a:p>
        </p:txBody>
      </p:sp>
      <p:sp>
        <p:nvSpPr>
          <p:cNvPr id="2" name="TextBox 1">
            <a:extLst>
              <a:ext uri="{FF2B5EF4-FFF2-40B4-BE49-F238E27FC236}">
                <a16:creationId xmlns:a16="http://schemas.microsoft.com/office/drawing/2014/main" id="{B3B88572-1772-A185-85F5-F77C5D9DD142}"/>
              </a:ext>
            </a:extLst>
          </p:cNvPr>
          <p:cNvSpPr txBox="1"/>
          <p:nvPr/>
        </p:nvSpPr>
        <p:spPr>
          <a:xfrm>
            <a:off x="309868" y="1203816"/>
            <a:ext cx="7862341" cy="3293209"/>
          </a:xfrm>
          <a:prstGeom prst="rect">
            <a:avLst/>
          </a:prstGeom>
          <a:noFill/>
        </p:spPr>
        <p:txBody>
          <a:bodyPr wrap="square" rtlCol="0">
            <a:spAutoFit/>
          </a:bodyPr>
          <a:lstStyle/>
          <a:p>
            <a:r>
              <a:rPr lang="en-US" sz="1600" dirty="0">
                <a:solidFill>
                  <a:schemeClr val="accent2">
                    <a:lumMod val="60000"/>
                    <a:lumOff val="40000"/>
                  </a:schemeClr>
                </a:solidFill>
              </a:rPr>
              <a:t>Protect Journalists Project</a:t>
            </a:r>
            <a:r>
              <a:rPr lang="en-US" sz="1600" dirty="0">
                <a:solidFill>
                  <a:schemeClr val="tx2"/>
                </a:solidFill>
              </a:rPr>
              <a:t>, is a watch and a tag that is made especially for journalists to help them to be safe and protected, mainly in critical and serious conditions like wars. The journalist will be tracked by the foundation he works to. As a result, they will help exactly on time when they need it.</a:t>
            </a:r>
          </a:p>
          <a:p>
            <a:endParaRPr lang="en-US" sz="1600" dirty="0">
              <a:solidFill>
                <a:schemeClr val="tx2"/>
              </a:solidFill>
            </a:endParaRPr>
          </a:p>
          <a:p>
            <a:r>
              <a:rPr lang="en-US" sz="1600" dirty="0">
                <a:solidFill>
                  <a:schemeClr val="tx2"/>
                </a:solidFill>
              </a:rPr>
              <a:t>Moreover, all parties involved in the war will be aware of the location of the press, in order not to obstruct their presence in any dangerous way, in an official capacity, after signing international treaties not to use this tracking in the wrong way. Journalists will be able to ask for any health service by pressing on the watch, and their health records will be provided to the nearest hospital such as blood transport or any Allergy to certain substances. Furthermore, both watch and tag will be waterproof and can’t be easily damaged, so in any condition, both will help the journalists to be safe as possible as could be.</a:t>
            </a:r>
          </a:p>
        </p:txBody>
      </p:sp>
    </p:spTree>
    <p:extLst>
      <p:ext uri="{BB962C8B-B14F-4D97-AF65-F5344CB8AC3E}">
        <p14:creationId xmlns:p14="http://schemas.microsoft.com/office/powerpoint/2010/main" val="133789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1">
                    <a:lumMod val="50000"/>
                  </a:schemeClr>
                </a:solidFill>
              </a:rPr>
              <a:t>Context Diagram :</a:t>
            </a:r>
            <a:endParaRPr sz="2400" dirty="0">
              <a:solidFill>
                <a:schemeClr val="accent1">
                  <a:lumMod val="50000"/>
                </a:schemeClr>
              </a:solidFill>
            </a:endParaRPr>
          </a:p>
        </p:txBody>
      </p:sp>
      <p:pic>
        <p:nvPicPr>
          <p:cNvPr id="4" name="Picture 3">
            <a:extLst>
              <a:ext uri="{FF2B5EF4-FFF2-40B4-BE49-F238E27FC236}">
                <a16:creationId xmlns:a16="http://schemas.microsoft.com/office/drawing/2014/main" id="{618B0BBF-502C-2FC1-74A6-1CF94C207A0A}"/>
              </a:ext>
            </a:extLst>
          </p:cNvPr>
          <p:cNvPicPr>
            <a:picLocks noChangeAspect="1"/>
          </p:cNvPicPr>
          <p:nvPr/>
        </p:nvPicPr>
        <p:blipFill>
          <a:blip r:embed="rId3"/>
          <a:stretch>
            <a:fillRect/>
          </a:stretch>
        </p:blipFill>
        <p:spPr>
          <a:xfrm>
            <a:off x="1351245" y="824886"/>
            <a:ext cx="5920324" cy="4152174"/>
          </a:xfrm>
          <a:prstGeom prst="rect">
            <a:avLst/>
          </a:prstGeom>
        </p:spPr>
      </p:pic>
    </p:spTree>
    <p:extLst>
      <p:ext uri="{BB962C8B-B14F-4D97-AF65-F5344CB8AC3E}">
        <p14:creationId xmlns:p14="http://schemas.microsoft.com/office/powerpoint/2010/main" val="164599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389745" y="925033"/>
            <a:ext cx="8274570" cy="3901500"/>
          </a:xfrm>
          <a:prstGeom prst="rect">
            <a:avLst/>
          </a:prstGeom>
        </p:spPr>
        <p:txBody>
          <a:bodyPr spcFirstLastPara="1" wrap="square" lIns="0" tIns="0" rIns="0" bIns="0" anchor="t" anchorCtr="0">
            <a:noAutofit/>
          </a:bodyPr>
          <a:lstStyle/>
          <a:p>
            <a:pPr marL="457200" lvl="0" indent="-304800" algn="l" rtl="0">
              <a:spcBef>
                <a:spcPts val="0"/>
              </a:spcBef>
              <a:spcAft>
                <a:spcPts val="0"/>
              </a:spcAft>
              <a:buClr>
                <a:schemeClr val="dk2"/>
              </a:buClr>
              <a:buSzPts val="1200"/>
              <a:buFont typeface="Merriweather"/>
              <a:buChar char="●"/>
            </a:pPr>
            <a:endParaRPr lang="en" sz="1400"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en-US" sz="1400" b="1" dirty="0">
              <a:solidFill>
                <a:srgbClr val="F49100"/>
              </a:solidFill>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a:t>Find a suitable time for all members of the group (lack of time management ).</a:t>
            </a:r>
          </a:p>
          <a:p>
            <a:pPr marL="457200" lvl="0" indent="-304800" algn="l" rtl="0">
              <a:spcBef>
                <a:spcPts val="0"/>
              </a:spcBef>
              <a:spcAft>
                <a:spcPts val="0"/>
              </a:spcAft>
              <a:buClr>
                <a:schemeClr val="dk2"/>
              </a:buClr>
              <a:buSzPts val="1200"/>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Lack of communication among team members (</a:t>
            </a:r>
            <a:r>
              <a:rPr lang="en-US" sz="1400" b="1" cap="none" dirty="0">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a:t>can’t determine the appropriate for all members during the meeting or work </a:t>
            </a:r>
            <a:r>
              <a:rPr lang="en-US" sz="1400" b="1" cap="none" dirty="0">
                <a:uFill>
                  <a:noFill/>
                </a:uFill>
                <a:latin typeface="Times New Roman" panose="02020603050405020304" pitchFamily="18" charset="0"/>
                <a:cs typeface="Times New Roman" panose="02020603050405020304" pitchFamily="18" charset="0"/>
              </a:rPr>
              <a:t>).</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With all the communication channels and gadgets at our disposal, sometimes team members neglect the critical components of effective communication, leading to loss of data or misinformation and eventual project disruption.</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Lack of experience and knowledge of team members, which may lead to misunderstanding of project requirements.</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latin typeface="Times New Roman" panose="02020603050405020304" pitchFamily="18" charset="0"/>
                <a:cs typeface="Times New Roman" panose="02020603050405020304" pitchFamily="18" charset="0"/>
              </a:rPr>
              <a:t>L</a:t>
            </a:r>
            <a:r>
              <a:rPr lang="x-none" sz="1400" b="1" cap="none" dirty="0">
                <a:latin typeface="Times New Roman" panose="02020603050405020304" pitchFamily="18" charset="0"/>
                <a:cs typeface="Times New Roman" panose="02020603050405020304" pitchFamily="18" charset="0"/>
              </a:rPr>
              <a:t>ow skills in using PowerPoint and UML tools.</a:t>
            </a: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20000" y="46994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0000"/>
                </a:solidFill>
              </a:rPr>
              <a:t>Risks:</a:t>
            </a:r>
            <a:endParaRPr dirty="0">
              <a:solidFill>
                <a:srgbClr val="FF0000"/>
              </a:solidFill>
            </a:endParaRPr>
          </a:p>
        </p:txBody>
      </p:sp>
      <p:pic>
        <p:nvPicPr>
          <p:cNvPr id="2" name="Google Shape;293;p33">
            <a:extLst>
              <a:ext uri="{FF2B5EF4-FFF2-40B4-BE49-F238E27FC236}">
                <a16:creationId xmlns:a16="http://schemas.microsoft.com/office/drawing/2014/main" id="{4CE2A37D-EBF2-3CC8-84A0-11F161D365CE}"/>
              </a:ext>
            </a:extLst>
          </p:cNvPr>
          <p:cNvPicPr preferRelativeResize="0"/>
          <p:nvPr/>
        </p:nvPicPr>
        <p:blipFill rotWithShape="1">
          <a:blip r:embed="rId3">
            <a:alphaModFix/>
          </a:blip>
          <a:srcRect t="32399" b="35291"/>
          <a:stretch/>
        </p:blipFill>
        <p:spPr>
          <a:xfrm>
            <a:off x="5010137" y="3867397"/>
            <a:ext cx="3654178" cy="9591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ctrTitle"/>
          </p:nvPr>
        </p:nvSpPr>
        <p:spPr>
          <a:xfrm>
            <a:off x="1378488" y="472190"/>
            <a:ext cx="5933400" cy="748377"/>
          </a:xfrm>
          <a:prstGeom prst="rect">
            <a:avLst/>
          </a:prstGeom>
        </p:spPr>
        <p:txBody>
          <a:bodyPr spcFirstLastPara="1" wrap="square" lIns="91425" tIns="91425" rIns="91425" bIns="91425" anchor="ctr" anchorCtr="0">
            <a:noAutofit/>
          </a:bodyPr>
          <a:lstStyle/>
          <a:p>
            <a:pPr lvl="0"/>
            <a:r>
              <a:rPr lang="en-US" dirty="0">
                <a:solidFill>
                  <a:schemeClr val="accent1">
                    <a:lumMod val="50000"/>
                  </a:schemeClr>
                </a:solidFill>
              </a:rPr>
              <a:t>Feasibility study</a:t>
            </a:r>
            <a:r>
              <a:rPr lang="x-none" dirty="0">
                <a:solidFill>
                  <a:schemeClr val="accent1">
                    <a:lumMod val="50000"/>
                  </a:schemeClr>
                </a:solidFill>
              </a:rPr>
              <a:t> </a:t>
            </a:r>
            <a:endParaRPr dirty="0">
              <a:solidFill>
                <a:schemeClr val="accent1">
                  <a:lumMod val="50000"/>
                </a:schemeClr>
              </a:solidFill>
            </a:endParaRPr>
          </a:p>
        </p:txBody>
      </p:sp>
      <p:sp>
        <p:nvSpPr>
          <p:cNvPr id="229" name="Google Shape;229;p29"/>
          <p:cNvSpPr txBox="1">
            <a:spLocks noGrp="1"/>
          </p:cNvSpPr>
          <p:nvPr>
            <p:ph type="subTitle" idx="5"/>
          </p:nvPr>
        </p:nvSpPr>
        <p:spPr>
          <a:xfrm>
            <a:off x="1579650" y="1756710"/>
            <a:ext cx="2419200" cy="276900"/>
          </a:xfrm>
          <a:prstGeom prst="rect">
            <a:avLst/>
          </a:prstGeom>
        </p:spPr>
        <p:txBody>
          <a:bodyPr spcFirstLastPara="1" wrap="square" lIns="0" tIns="0" rIns="0" bIns="0" anchor="t" anchorCtr="0">
            <a:noAutofit/>
          </a:bodyPr>
          <a:lstStyle/>
          <a:p>
            <a:pPr marL="0" lvl="0" indent="0" fontAlgn="base">
              <a:lnSpc>
                <a:spcPct val="100000"/>
              </a:lnSpc>
              <a:buClrTx/>
              <a:buSzTx/>
              <a:defRPr/>
            </a:pPr>
            <a:r>
              <a:rPr lang="en-US" sz="1600" b="1" dirty="0">
                <a:solidFill>
                  <a:srgbClr val="FF0000"/>
                </a:solidFill>
                <a:latin typeface="Times New Roman" pitchFamily="18" charset="0"/>
                <a:cs typeface="Times New Roman" pitchFamily="18" charset="0"/>
              </a:rPr>
              <a:t>Economical</a:t>
            </a:r>
            <a:r>
              <a:rPr lang="en-US" sz="1600" b="1" dirty="0">
                <a:latin typeface="Times New Roman" pitchFamily="18" charset="0"/>
                <a:cs typeface="Times New Roman" pitchFamily="18" charset="0"/>
              </a:rPr>
              <a:t> Feasibility</a:t>
            </a:r>
          </a:p>
        </p:txBody>
      </p:sp>
      <p:sp>
        <p:nvSpPr>
          <p:cNvPr id="230" name="Google Shape;230;p29"/>
          <p:cNvSpPr txBox="1">
            <a:spLocks noGrp="1"/>
          </p:cNvSpPr>
          <p:nvPr>
            <p:ph type="title" idx="6"/>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232" name="Google Shape;232;p29"/>
          <p:cNvSpPr txBox="1">
            <a:spLocks noGrp="1"/>
          </p:cNvSpPr>
          <p:nvPr>
            <p:ph type="subTitle" idx="8"/>
          </p:nvPr>
        </p:nvSpPr>
        <p:spPr>
          <a:xfrm>
            <a:off x="1579650" y="2813057"/>
            <a:ext cx="2419200" cy="276900"/>
          </a:xfrm>
          <a:prstGeom prst="rect">
            <a:avLst/>
          </a:prstGeom>
        </p:spPr>
        <p:txBody>
          <a:bodyPr spcFirstLastPara="1" wrap="square" lIns="0" tIns="0" rIns="0" bIns="0" anchor="t" anchorCtr="0">
            <a:noAutofit/>
          </a:bodyPr>
          <a:lstStyle/>
          <a:p>
            <a:pPr marL="0" lvl="0" indent="0"/>
            <a:r>
              <a:rPr lang="en-US" altLang="en-US" b="1" dirty="0">
                <a:solidFill>
                  <a:srgbClr val="FF0000"/>
                </a:solidFill>
              </a:rPr>
              <a:t>Technical</a:t>
            </a:r>
          </a:p>
          <a:p>
            <a:pPr marL="0" lvl="0" indent="0"/>
            <a:r>
              <a:rPr lang="en-US" altLang="en-US" b="1" dirty="0"/>
              <a:t> feasibility</a:t>
            </a:r>
            <a:endParaRPr b="1" dirty="0"/>
          </a:p>
        </p:txBody>
      </p:sp>
      <p:sp>
        <p:nvSpPr>
          <p:cNvPr id="233" name="Google Shape;233;p29"/>
          <p:cNvSpPr txBox="1">
            <a:spLocks noGrp="1"/>
          </p:cNvSpPr>
          <p:nvPr>
            <p:ph type="title" idx="9"/>
          </p:nvPr>
        </p:nvSpPr>
        <p:spPr>
          <a:xfrm>
            <a:off x="716274" y="2775475"/>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235" name="Google Shape;235;p29"/>
          <p:cNvSpPr txBox="1">
            <a:spLocks noGrp="1"/>
          </p:cNvSpPr>
          <p:nvPr>
            <p:ph type="subTitle" idx="14"/>
          </p:nvPr>
        </p:nvSpPr>
        <p:spPr>
          <a:xfrm>
            <a:off x="1647456" y="3979101"/>
            <a:ext cx="2419200" cy="276900"/>
          </a:xfrm>
          <a:prstGeom prst="rect">
            <a:avLst/>
          </a:prstGeom>
        </p:spPr>
        <p:txBody>
          <a:bodyPr spcFirstLastPara="1" wrap="square" lIns="0" tIns="0" rIns="0" bIns="0" anchor="t" anchorCtr="0">
            <a:noAutofit/>
          </a:bodyPr>
          <a:lstStyle/>
          <a:p>
            <a:pPr marL="0" lvl="0" indent="0"/>
            <a:r>
              <a:rPr lang="en-US" altLang="en-US" sz="1600" b="1" dirty="0">
                <a:solidFill>
                  <a:srgbClr val="FF0000"/>
                </a:solidFill>
              </a:rPr>
              <a:t>Operational </a:t>
            </a:r>
            <a:r>
              <a:rPr lang="en-US" altLang="en-US" sz="1400" b="1" dirty="0"/>
              <a:t>feasibility</a:t>
            </a:r>
            <a:endParaRPr b="1" dirty="0"/>
          </a:p>
        </p:txBody>
      </p:sp>
      <p:sp>
        <p:nvSpPr>
          <p:cNvPr id="236" name="Google Shape;236;p29"/>
          <p:cNvSpPr txBox="1">
            <a:spLocks noGrp="1"/>
          </p:cNvSpPr>
          <p:nvPr>
            <p:ph type="title" idx="15"/>
          </p:nvPr>
        </p:nvSpPr>
        <p:spPr>
          <a:xfrm>
            <a:off x="716274" y="3931270"/>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238" name="Google Shape;238;p29"/>
          <p:cNvSpPr txBox="1">
            <a:spLocks noGrp="1"/>
          </p:cNvSpPr>
          <p:nvPr>
            <p:ph type="subTitle" idx="17"/>
          </p:nvPr>
        </p:nvSpPr>
        <p:spPr>
          <a:xfrm>
            <a:off x="5145150" y="1736163"/>
            <a:ext cx="2419200" cy="276900"/>
          </a:xfrm>
          <a:prstGeom prst="rect">
            <a:avLst/>
          </a:prstGeom>
        </p:spPr>
        <p:txBody>
          <a:bodyPr spcFirstLastPara="1" wrap="square" lIns="0" tIns="0" rIns="0" bIns="0" anchor="t" anchorCtr="0">
            <a:noAutofit/>
          </a:bodyPr>
          <a:lstStyle/>
          <a:p>
            <a:pPr marL="0" lvl="0" indent="0"/>
            <a:r>
              <a:rPr lang="en-US" sz="1600" b="1" dirty="0">
                <a:solidFill>
                  <a:srgbClr val="FF0000"/>
                </a:solidFill>
                <a:latin typeface="Times New Roman" panose="02020603050405020304" pitchFamily="18" charset="0"/>
                <a:cs typeface="Times New Roman" panose="02020603050405020304" pitchFamily="18" charset="0"/>
              </a:rPr>
              <a:t>Schedule </a:t>
            </a:r>
            <a:r>
              <a:rPr lang="en-US" altLang="en-US" sz="1600" b="1" dirty="0">
                <a:latin typeface="Times New Roman" panose="02020603050405020304" pitchFamily="18" charset="0"/>
                <a:cs typeface="Times New Roman" panose="02020603050405020304" pitchFamily="18" charset="0"/>
              </a:rPr>
              <a:t> </a:t>
            </a:r>
          </a:p>
          <a:p>
            <a:pPr marL="0" lvl="0" indent="0"/>
            <a:r>
              <a:rPr lang="en-US" altLang="en-US" sz="1600" b="1" dirty="0">
                <a:latin typeface="Times New Roman" panose="02020603050405020304" pitchFamily="18" charset="0"/>
                <a:cs typeface="Times New Roman" panose="02020603050405020304" pitchFamily="18" charset="0"/>
              </a:rPr>
              <a:t>Feasibility </a:t>
            </a:r>
            <a:endParaRPr b="1" dirty="0">
              <a:latin typeface="Times New Roman" panose="02020603050405020304" pitchFamily="18" charset="0"/>
              <a:cs typeface="Times New Roman" panose="02020603050405020304" pitchFamily="18" charset="0"/>
            </a:endParaRPr>
          </a:p>
        </p:txBody>
      </p:sp>
      <p:sp>
        <p:nvSpPr>
          <p:cNvPr id="239" name="Google Shape;239;p29"/>
          <p:cNvSpPr txBox="1">
            <a:spLocks noGrp="1"/>
          </p:cNvSpPr>
          <p:nvPr>
            <p:ph type="title" idx="18"/>
          </p:nvPr>
        </p:nvSpPr>
        <p:spPr>
          <a:xfrm>
            <a:off x="4242750" y="1713510"/>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6" name="Google Shape;239;p29">
            <a:extLst>
              <a:ext uri="{FF2B5EF4-FFF2-40B4-BE49-F238E27FC236}">
                <a16:creationId xmlns:a16="http://schemas.microsoft.com/office/drawing/2014/main" id="{2A81EDDC-F13C-CCB7-8367-AE68C6A474C2}"/>
              </a:ext>
            </a:extLst>
          </p:cNvPr>
          <p:cNvSpPr txBox="1">
            <a:spLocks/>
          </p:cNvSpPr>
          <p:nvPr/>
        </p:nvSpPr>
        <p:spPr>
          <a:xfrm>
            <a:off x="4242750" y="2970970"/>
            <a:ext cx="658500" cy="640200"/>
          </a:xfrm>
          <a:prstGeom prst="rect">
            <a:avLst/>
          </a:prstGeom>
          <a:solidFill>
            <a:schemeClr val="accent2"/>
          </a:solidFill>
        </p:spPr>
        <p:txBody>
          <a:bodyPr spcFirstLastPara="1" vert="horz" wrap="square" lIns="0" tIns="0" rIns="0" bIns="0" rtlCol="0" anchor="ctr" anchorCtr="0">
            <a:noAutofit/>
          </a:bodyPr>
          <a:lstStyle>
            <a:lvl1pPr marL="0" marR="0" lvl="0" indent="0" algn="ctr" defTabSz="685800" rtl="0" eaLnBrk="1" latinLnBrk="0" hangingPunct="1">
              <a:lnSpc>
                <a:spcPct val="115000"/>
              </a:lnSpc>
              <a:spcBef>
                <a:spcPts val="0"/>
              </a:spcBef>
              <a:spcAft>
                <a:spcPts val="0"/>
              </a:spcAft>
              <a:buClr>
                <a:schemeClr val="dk2"/>
              </a:buClr>
              <a:buSzPts val="1400"/>
              <a:buFont typeface="Roboto"/>
              <a:buNone/>
              <a:defRPr sz="3600" b="1" kern="1200" cap="all" baseline="0">
                <a:solidFill>
                  <a:schemeClr val="lt1"/>
                </a:solidFill>
                <a:effectLst/>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n" dirty="0"/>
              <a:t>05</a:t>
            </a:r>
          </a:p>
        </p:txBody>
      </p:sp>
      <p:sp>
        <p:nvSpPr>
          <p:cNvPr id="7" name="TextBox 6">
            <a:extLst>
              <a:ext uri="{FF2B5EF4-FFF2-40B4-BE49-F238E27FC236}">
                <a16:creationId xmlns:a16="http://schemas.microsoft.com/office/drawing/2014/main" id="{8914B5C7-B357-039E-9454-20DD3ED655DA}"/>
              </a:ext>
            </a:extLst>
          </p:cNvPr>
          <p:cNvSpPr txBox="1"/>
          <p:nvPr/>
        </p:nvSpPr>
        <p:spPr>
          <a:xfrm>
            <a:off x="5145150" y="2980448"/>
            <a:ext cx="1503938" cy="584775"/>
          </a:xfrm>
          <a:prstGeom prst="rect">
            <a:avLst/>
          </a:prstGeom>
          <a:noFill/>
        </p:spPr>
        <p:txBody>
          <a:bodyPr wrap="none" rtlCol="0">
            <a:spAutoFit/>
          </a:bodyPr>
          <a:lstStyle/>
          <a:p>
            <a:r>
              <a:rPr lang="x-none" sz="1600" b="1" dirty="0">
                <a:solidFill>
                  <a:srgbClr val="FF0000"/>
                </a:solidFill>
                <a:latin typeface="Times New Roman" panose="02020603050405020304" pitchFamily="18" charset="0"/>
                <a:cs typeface="Times New Roman" panose="02020603050405020304" pitchFamily="18" charset="0"/>
              </a:rPr>
              <a:t>LEGAL</a:t>
            </a:r>
            <a:r>
              <a:rPr lang="x-none" sz="1600" b="1" dirty="0">
                <a:latin typeface="Times New Roman" panose="02020603050405020304" pitchFamily="18" charset="0"/>
                <a:cs typeface="Times New Roman" panose="02020603050405020304" pitchFamily="18" charset="0"/>
              </a:rPr>
              <a:t> </a:t>
            </a:r>
          </a:p>
          <a:p>
            <a:r>
              <a:rPr lang="en-US" altLang="en-US" sz="1600" b="1" dirty="0">
                <a:latin typeface="Times New Roman" panose="02020603050405020304" pitchFamily="18" charset="0"/>
                <a:cs typeface="Times New Roman" panose="02020603050405020304" pitchFamily="18" charset="0"/>
              </a:rPr>
              <a:t>FEASIBILITY</a:t>
            </a:r>
            <a:endParaRPr lang="x-none"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4017364"/>
          </a:xfrm>
          <a:prstGeom prst="rect">
            <a:avLst/>
          </a:prstGeom>
        </p:spPr>
        <p:txBody>
          <a:bodyPr spcFirstLastPara="1" wrap="square" lIns="0" tIns="0" rIns="0" bIns="0" anchor="t" anchorCtr="0">
            <a:noAutofit/>
          </a:bodyPr>
          <a:lstStyle/>
          <a:p>
            <a:pPr marL="152400" indent="0">
              <a:buClr>
                <a:schemeClr val="dk2"/>
              </a:buClr>
              <a:buNone/>
            </a:pPr>
            <a:endParaRPr lang="en-US" sz="1800" b="1" cap="none" dirty="0"/>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Determine the project's expenditures and anticipated revenues.</a:t>
            </a:r>
          </a:p>
          <a:p>
            <a:pPr>
              <a:buClr>
                <a:schemeClr val="dk2"/>
              </a:buClr>
              <a:buFont typeface="Wingdings" pitchFamily="2" charset="2"/>
              <a:buChar char="q"/>
            </a:pPr>
            <a:endParaRPr lang="en-US" sz="1800" b="1" cap="none" dirty="0">
              <a:latin typeface="Arial" panose="020B0604020202020204" pitchFamily="34" charset="0"/>
              <a:cs typeface="Arial" panose="020B0604020202020204" pitchFamily="34" charset="0"/>
            </a:endParaRPr>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Infrastructure (servers, internet, computers) provide.</a:t>
            </a:r>
          </a:p>
          <a:p>
            <a:pPr>
              <a:buClr>
                <a:schemeClr val="dk2"/>
              </a:buClr>
              <a:buFont typeface="Wingdings" pitchFamily="2" charset="2"/>
              <a:buChar char="q"/>
            </a:pPr>
            <a:endParaRPr lang="en-US" sz="1800" b="1" cap="none" dirty="0">
              <a:latin typeface="Arial" panose="020B0604020202020204" pitchFamily="34" charset="0"/>
              <a:cs typeface="Arial" panose="020B0604020202020204" pitchFamily="34" charset="0"/>
            </a:endParaRPr>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Competitors' analyses using a comparable system.</a:t>
            </a:r>
          </a:p>
          <a:p>
            <a:pPr>
              <a:buClr>
                <a:schemeClr val="dk2"/>
              </a:buClr>
              <a:buFont typeface="Wingdings" pitchFamily="2" charset="2"/>
              <a:buChar char="q"/>
            </a:pPr>
            <a:endParaRPr lang="en-US" sz="1800" b="1" cap="none" dirty="0"/>
          </a:p>
        </p:txBody>
      </p:sp>
      <p:sp>
        <p:nvSpPr>
          <p:cNvPr id="218" name="Google Shape;218;p28"/>
          <p:cNvSpPr txBox="1">
            <a:spLocks noGrp="1"/>
          </p:cNvSpPr>
          <p:nvPr>
            <p:ph type="ctrTitle"/>
          </p:nvPr>
        </p:nvSpPr>
        <p:spPr>
          <a:xfrm>
            <a:off x="719999" y="327599"/>
            <a:ext cx="7310817" cy="507287"/>
          </a:xfrm>
          <a:prstGeom prst="rect">
            <a:avLst/>
          </a:prstGeom>
        </p:spPr>
        <p:txBody>
          <a:bodyPr spcFirstLastPara="1" wrap="square" lIns="91425" tIns="91425" rIns="91425" bIns="91425" anchor="ctr" anchorCtr="0">
            <a:noAutofit/>
          </a:bodyPr>
          <a:lstStyle/>
          <a:p>
            <a:pPr lvl="0"/>
            <a:r>
              <a:rPr lang="en-US" sz="2000" dirty="0">
                <a:solidFill>
                  <a:srgbClr val="FF0000"/>
                </a:solidFill>
                <a:latin typeface="Times New Roman" pitchFamily="18" charset="0"/>
                <a:cs typeface="Times New Roman" pitchFamily="18" charset="0"/>
              </a:rPr>
              <a:t>Economical</a:t>
            </a:r>
            <a:r>
              <a:rPr lang="en-US" sz="2000" dirty="0">
                <a:latin typeface="Arial" panose="020B0604020202020204" pitchFamily="34" charset="0"/>
                <a:cs typeface="Arial" panose="020B0604020202020204" pitchFamily="34" charset="0"/>
              </a:rPr>
              <a:t> </a:t>
            </a:r>
            <a:r>
              <a:rPr lang="en-US" altLang="en-US" sz="2000" dirty="0"/>
              <a:t>feasibility:</a:t>
            </a:r>
            <a:endParaRPr sz="2000" dirty="0"/>
          </a:p>
        </p:txBody>
      </p:sp>
      <p:pic>
        <p:nvPicPr>
          <p:cNvPr id="2" name="Google Shape;299;p34">
            <a:extLst>
              <a:ext uri="{FF2B5EF4-FFF2-40B4-BE49-F238E27FC236}">
                <a16:creationId xmlns:a16="http://schemas.microsoft.com/office/drawing/2014/main" id="{63483869-FB42-C9A8-C2EF-08841B2DCBA7}"/>
              </a:ext>
            </a:extLst>
          </p:cNvPr>
          <p:cNvPicPr preferRelativeResize="0"/>
          <p:nvPr/>
        </p:nvPicPr>
        <p:blipFill rotWithShape="1">
          <a:blip r:embed="rId3">
            <a:alphaModFix/>
          </a:blip>
          <a:srcRect t="68811" b="6133"/>
          <a:stretch/>
        </p:blipFill>
        <p:spPr>
          <a:xfrm>
            <a:off x="4894406" y="3181227"/>
            <a:ext cx="3515194" cy="1500535"/>
          </a:xfrm>
          <a:prstGeom prst="rect">
            <a:avLst/>
          </a:prstGeom>
          <a:noFill/>
          <a:ln>
            <a:noFill/>
          </a:ln>
        </p:spPr>
      </p:pic>
    </p:spTree>
    <p:extLst>
      <p:ext uri="{BB962C8B-B14F-4D97-AF65-F5344CB8AC3E}">
        <p14:creationId xmlns:p14="http://schemas.microsoft.com/office/powerpoint/2010/main" val="388682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Benefits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24564759"/>
              </p:ext>
            </p:extLst>
          </p:nvPr>
        </p:nvGraphicFramePr>
        <p:xfrm>
          <a:off x="404036" y="547568"/>
          <a:ext cx="8335927" cy="4537055"/>
        </p:xfrm>
        <a:graphic>
          <a:graphicData uri="http://schemas.openxmlformats.org/drawingml/2006/table">
            <a:tbl>
              <a:tblPr>
                <a:tableStyleId>{69C7853C-536D-4A76-A0AE-DD22124D55A5}</a:tableStyleId>
              </a:tblPr>
              <a:tblGrid>
                <a:gridCol w="2858281">
                  <a:extLst>
                    <a:ext uri="{9D8B030D-6E8A-4147-A177-3AD203B41FA5}">
                      <a16:colId xmlns:a16="http://schemas.microsoft.com/office/drawing/2014/main" val="3820371210"/>
                    </a:ext>
                  </a:extLst>
                </a:gridCol>
                <a:gridCol w="949687">
                  <a:extLst>
                    <a:ext uri="{9D8B030D-6E8A-4147-A177-3AD203B41FA5}">
                      <a16:colId xmlns:a16="http://schemas.microsoft.com/office/drawing/2014/main" val="1736650616"/>
                    </a:ext>
                  </a:extLst>
                </a:gridCol>
                <a:gridCol w="4527959">
                  <a:extLst>
                    <a:ext uri="{9D8B030D-6E8A-4147-A177-3AD203B41FA5}">
                      <a16:colId xmlns:a16="http://schemas.microsoft.com/office/drawing/2014/main" val="2661854765"/>
                    </a:ext>
                  </a:extLst>
                </a:gridCol>
              </a:tblGrid>
              <a:tr h="185903">
                <a:tc gridSpan="3">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100" dirty="0">
                          <a:latin typeface="Times New Roman" pitchFamily="18" charset="0"/>
                          <a:cs typeface="Times New Roman" pitchFamily="18" charset="0"/>
                        </a:rPr>
                        <a:t>-</a:t>
                      </a:r>
                      <a:r>
                        <a:rPr lang="en-US" sz="1400" b="1" dirty="0">
                          <a:solidFill>
                            <a:srgbClr val="FF0000"/>
                          </a:solidFill>
                          <a:latin typeface="Times New Roman" pitchFamily="18" charset="0"/>
                          <a:cs typeface="Times New Roman" pitchFamily="18" charset="0"/>
                        </a:rPr>
                        <a:t>Economical</a:t>
                      </a:r>
                      <a:r>
                        <a:rPr lang="en-US" sz="1400" b="1" dirty="0">
                          <a:latin typeface="Times New Roman" pitchFamily="18" charset="0"/>
                          <a:cs typeface="Times New Roman" pitchFamily="18" charset="0"/>
                        </a:rPr>
                        <a:t> Feasibility:</a:t>
                      </a:r>
                    </a:p>
                    <a:p>
                      <a:pPr algn="ctr" rtl="0" fontAlgn="base"/>
                      <a:r>
                        <a:rPr lang="en-US" sz="1200" b="0" i="0" dirty="0">
                          <a:solidFill>
                            <a:schemeClr val="accent1">
                              <a:lumMod val="50000"/>
                            </a:schemeClr>
                          </a:solidFill>
                          <a:effectLst/>
                          <a:latin typeface="Arial" panose="020B0604020202020204" pitchFamily="34" charset="0"/>
                          <a:cs typeface="Arial" panose="020B0604020202020204" pitchFamily="34" charset="0"/>
                        </a:rPr>
                        <a:t> </a:t>
                      </a:r>
                      <a:r>
                        <a:rPr lang="en-US" sz="1400" b="0" i="0" dirty="0">
                          <a:solidFill>
                            <a:schemeClr val="accent1">
                              <a:lumMod val="50000"/>
                            </a:schemeClr>
                          </a:solidFill>
                          <a:effectLst/>
                          <a:latin typeface="Arial" panose="020B0604020202020204" pitchFamily="34" charset="0"/>
                          <a:cs typeface="Arial" panose="020B0604020202020204" pitchFamily="34" charset="0"/>
                        </a:rPr>
                        <a:t>TANGIBLE BENEFITS</a:t>
                      </a:r>
                      <a:r>
                        <a:rPr lang="en-US" sz="1200" b="0" i="0" dirty="0">
                          <a:solidFill>
                            <a:schemeClr val="accent1">
                              <a:lumMod val="50000"/>
                            </a:schemeClr>
                          </a:solidFill>
                          <a:effectLst/>
                          <a:latin typeface="Arial" panose="020B0604020202020204" pitchFamily="34" charset="0"/>
                          <a:cs typeface="Arial" panose="020B0604020202020204" pitchFamily="34" charset="0"/>
                        </a:rPr>
                        <a:t> </a:t>
                      </a:r>
                      <a:endParaRPr lang="en-US" sz="1100" b="0" i="0" dirty="0">
                        <a:solidFill>
                          <a:schemeClr val="accent1">
                            <a:lumMod val="50000"/>
                          </a:schemeClr>
                        </a:solidFill>
                        <a:effectLst/>
                        <a:latin typeface="Arial" panose="020B0604020202020204" pitchFamily="34" charset="0"/>
                        <a:cs typeface="Arial" panose="020B0604020202020204" pitchFamily="34" charset="0"/>
                      </a:endParaRPr>
                    </a:p>
                    <a:p>
                      <a:pPr algn="r" rtl="0" fontAlgn="base"/>
                      <a:r>
                        <a:rPr lang="en-US" sz="1100" b="1" dirty="0">
                          <a:solidFill>
                            <a:srgbClr val="FFFFFF"/>
                          </a:solidFill>
                          <a:effectLst/>
                          <a:latin typeface="Arial" panose="020B0604020202020204" pitchFamily="34" charset="0"/>
                          <a:cs typeface="Arial" panose="020B0604020202020204" pitchFamily="34" charset="0"/>
                        </a:rPr>
                        <a:t>            Year 1 through 7</a:t>
                      </a:r>
                      <a:endParaRPr lang="en-US" sz="1600" b="1"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BENEFIT TITLE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Cost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DESCRIPTION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52496029"/>
                  </a:ext>
                </a:extLst>
              </a:tr>
              <a:tr h="40358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Cost reduction and avoidance.</a:t>
                      </a: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9,000$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-Reduce the coverage of the war.</a:t>
                      </a:r>
                    </a:p>
                    <a:p>
                      <a:pPr marL="0" marR="0" lvl="0" indent="0" algn="l" defTabSz="685800" rtl="0" eaLnBrk="1" fontAlgn="base" latinLnBrk="0" hangingPunct="1">
                        <a:lnSpc>
                          <a:spcPct val="100000"/>
                        </a:lnSpc>
                        <a:spcBef>
                          <a:spcPts val="0"/>
                        </a:spcBef>
                        <a:spcAft>
                          <a:spcPts val="0"/>
                        </a:spcAft>
                        <a:buClrTx/>
                        <a:buSzTx/>
                        <a:buFontTx/>
                        <a:buNone/>
                        <a:tabLst/>
                        <a:defRPr/>
                      </a:pP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0711901"/>
                  </a:ext>
                </a:extLst>
              </a:tr>
              <a:tr h="409695">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Error reduction.</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10,000$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-Cost of equipment and consumption.</a:t>
                      </a:r>
                    </a:p>
                    <a:p>
                      <a:pPr marL="0" marR="0" lvl="0" indent="0" algn="l" defTabSz="685800" rtl="0" eaLnBrk="1" fontAlgn="base" latinLnBrk="0" hangingPunct="1">
                        <a:lnSpc>
                          <a:spcPct val="100000"/>
                        </a:lnSpc>
                        <a:spcBef>
                          <a:spcPts val="0"/>
                        </a:spcBef>
                        <a:spcAft>
                          <a:spcPts val="0"/>
                        </a:spcAft>
                        <a:buClrTx/>
                        <a:buSzTx/>
                        <a:buFontTx/>
                        <a:buNone/>
                        <a:tabLst/>
                        <a:defRPr/>
                      </a:pP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4458243"/>
                  </a:ext>
                </a:extLst>
              </a:tr>
              <a:tr h="409695">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Increased flexibility.</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5,000$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8679837"/>
                  </a:ext>
                </a:extLst>
              </a:tr>
              <a:tr h="733782">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Increased speed of activity.</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3,000$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-By increasing the speed of reporting news through developing their performance and facilitating and securing their moving from place to an other.</a:t>
                      </a:r>
                    </a:p>
                    <a:p>
                      <a:pPr algn="l" rtl="0" fontAlgn="base"/>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9960940"/>
                  </a:ext>
                </a:extLst>
              </a:tr>
              <a:tr h="122251">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Improvement of management planning and control.</a:t>
                      </a:r>
                    </a:p>
                  </a:txBody>
                  <a:tcPr/>
                </a:tc>
                <a:tc>
                  <a:txBody>
                    <a:bodyPr/>
                    <a:lstStyle/>
                    <a:p>
                      <a:pPr fontAlgn="t"/>
                      <a:r>
                        <a:rPr lang="en-US" dirty="0">
                          <a:effectLst/>
                          <a:latin typeface="Times New Roman" panose="02020603050405020304" pitchFamily="18" charset="0"/>
                          <a:cs typeface="Times New Roman" panose="02020603050405020304" pitchFamily="18" charset="0"/>
                        </a:rPr>
                        <a:t>12,000$</a:t>
                      </a:r>
                    </a:p>
                    <a:p>
                      <a:pPr algn="l" rtl="0" fontAlgn="base"/>
                      <a:r>
                        <a:rPr lang="en-US" sz="1000" b="0" dirty="0">
                          <a:solidFill>
                            <a:srgbClr val="808080"/>
                          </a:solidFill>
                          <a:effectLst/>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-Increasing the efficiency of the work because of the awareness of the organizer over the team’s positions</a:t>
                      </a:r>
                      <a:endParaRPr lang="x-none" dirty="0">
                        <a:effectLst/>
                        <a:latin typeface="Times New Roman" panose="02020603050405020304" pitchFamily="18" charset="0"/>
                        <a:cs typeface="Times New Roman" panose="02020603050405020304" pitchFamily="18" charset="0"/>
                      </a:endParaRPr>
                    </a:p>
                    <a:p>
                      <a:pPr algn="l" rtl="0" fontAlgn="base"/>
                      <a:r>
                        <a:rPr lang="x-none" sz="1000" b="0" dirty="0">
                          <a:solidFill>
                            <a:srgbClr val="808080"/>
                          </a:solidFill>
                          <a:effectLst/>
                          <a:latin typeface="Times New Roman" panose="02020603050405020304" pitchFamily="18" charset="0"/>
                          <a:cs typeface="Times New Roman" panose="02020603050405020304" pitchFamily="18" charset="0"/>
                        </a:rPr>
                        <a:t> </a:t>
                      </a: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6715754"/>
                  </a:ext>
                </a:extLst>
              </a:tr>
              <a:tr h="238479">
                <a:tc>
                  <a:txBody>
                    <a:bodyPr/>
                    <a:lstStyle/>
                    <a:p>
                      <a:pPr fontAlgn="t"/>
                      <a:r>
                        <a:rPr lang="en-US" b="1" dirty="0">
                          <a:effectLst/>
                          <a:latin typeface="Times New Roman" panose="02020603050405020304" pitchFamily="18" charset="0"/>
                          <a:cs typeface="Times New Roman" panose="02020603050405020304" pitchFamily="18" charset="0"/>
                        </a:rPr>
                        <a:t>Total</a:t>
                      </a:r>
                      <a:r>
                        <a:rPr lang="en-US" dirty="0">
                          <a:effectLst/>
                          <a:latin typeface="Times New Roman" panose="02020603050405020304" pitchFamily="18" charset="0"/>
                          <a:cs typeface="Times New Roman" panose="02020603050405020304" pitchFamily="18" charset="0"/>
                        </a:rPr>
                        <a:t> tangible benefits.</a:t>
                      </a: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39,000$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-Increasing the field of press coverage due to the ease of operation due to safety and facilities.</a:t>
                      </a:r>
                    </a:p>
                  </a:txBody>
                  <a:tcPr/>
                </a:tc>
                <a:extLst>
                  <a:ext uri="{0D108BD9-81ED-4DB2-BD59-A6C34878D82A}">
                    <a16:rowId xmlns:a16="http://schemas.microsoft.com/office/drawing/2014/main" val="3514840012"/>
                  </a:ext>
                </a:extLst>
              </a:tr>
            </a:tbl>
          </a:graphicData>
        </a:graphic>
      </p:graphicFrame>
    </p:spTree>
    <p:extLst>
      <p:ext uri="{BB962C8B-B14F-4D97-AF65-F5344CB8AC3E}">
        <p14:creationId xmlns:p14="http://schemas.microsoft.com/office/powerpoint/2010/main" val="1819921679"/>
      </p:ext>
    </p:extLst>
  </p:cSld>
  <p:clrMapOvr>
    <a:masterClrMapping/>
  </p:clrMapOvr>
</p:sld>
</file>

<file path=ppt/theme/theme1.xml><?xml version="1.0" encoding="utf-8"?>
<a:theme xmlns:a="http://schemas.openxmlformats.org/drawingml/2006/main" name="Dropl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{FE5A2B0E-54EE-3841-A023-492A5DFA83D8}tf10001123</Template>
  <TotalTime>3452</TotalTime>
  <Words>2986</Words>
  <Application>Microsoft Macintosh PowerPoint</Application>
  <PresentationFormat>On-screen Show (16:9)</PresentationFormat>
  <Paragraphs>795</Paragraphs>
  <Slides>39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Roboto</vt:lpstr>
      <vt:lpstr>Calibri</vt:lpstr>
      <vt:lpstr>Montserrat</vt:lpstr>
      <vt:lpstr>Arial</vt:lpstr>
      <vt:lpstr>Wingdings</vt:lpstr>
      <vt:lpstr>Century Schoolbook</vt:lpstr>
      <vt:lpstr>Courier New</vt:lpstr>
      <vt:lpstr>Merriweather</vt:lpstr>
      <vt:lpstr>Times New Roman</vt:lpstr>
      <vt:lpstr>Tw Cen MT</vt:lpstr>
      <vt:lpstr>Droplet</vt:lpstr>
      <vt:lpstr>Protect Journalists</vt:lpstr>
      <vt:lpstr>Protect Journalists</vt:lpstr>
      <vt:lpstr>TABLE OF CONTENT</vt:lpstr>
      <vt:lpstr> Purpose of our project</vt:lpstr>
      <vt:lpstr>Context Diagram :</vt:lpstr>
      <vt:lpstr>Risks:</vt:lpstr>
      <vt:lpstr>Feasibility study </vt:lpstr>
      <vt:lpstr>Economical feasibility:</vt:lpstr>
      <vt:lpstr>Project Benefits</vt:lpstr>
      <vt:lpstr>Project Benefits</vt:lpstr>
      <vt:lpstr>Project Costs</vt:lpstr>
      <vt:lpstr>Project Costs</vt:lpstr>
      <vt:lpstr>Project Costs</vt:lpstr>
      <vt:lpstr>PowerPoint Presentation</vt:lpstr>
      <vt:lpstr>ROI</vt:lpstr>
      <vt:lpstr>Technical feasibility:</vt:lpstr>
      <vt:lpstr>Operational &amp; Schedule  feasibility:</vt:lpstr>
      <vt:lpstr>Schedule  feasibility</vt:lpstr>
      <vt:lpstr>Gantt chart</vt:lpstr>
      <vt:lpstr>PowerPoint Presentation</vt:lpstr>
      <vt:lpstr>Pert chart</vt:lpstr>
      <vt:lpstr>Pert chart</vt:lpstr>
      <vt:lpstr>Techniques </vt:lpstr>
      <vt:lpstr>Functional Requirements </vt:lpstr>
      <vt:lpstr>Non-Functional Requirements </vt:lpstr>
      <vt:lpstr>Non-Functional Requirements </vt:lpstr>
      <vt:lpstr>Context Diagram :</vt:lpstr>
      <vt:lpstr>Data flow diagram (DFD):</vt:lpstr>
      <vt:lpstr>Data flow diagram (DFD):</vt:lpstr>
      <vt:lpstr>decision table :  </vt:lpstr>
      <vt:lpstr>decision table :</vt:lpstr>
      <vt:lpstr>Simplifying  decision table :</vt:lpstr>
      <vt:lpstr>  Entity relational diagram (ERD):</vt:lpstr>
      <vt:lpstr>Type of testing                                we use the white box </vt:lpstr>
      <vt:lpstr>PowerPoint Presentation</vt:lpstr>
      <vt:lpstr>PowerPoint Presentation</vt:lpstr>
      <vt:lpstr>PowerPoint Presentation</vt:lpstr>
      <vt:lpstr>PowerPoint Presentation</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Daily News</dc:title>
  <cp:lastModifiedBy>Microsoft Office User</cp:lastModifiedBy>
  <cp:revision>84</cp:revision>
  <dcterms:modified xsi:type="dcterms:W3CDTF">2022-08-26T23:40:57Z</dcterms:modified>
</cp:coreProperties>
</file>